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34545" autoAdjust="0"/>
    <p:restoredTop sz="86386" autoAdjust="0"/>
  </p:normalViewPr>
  <p:slideViewPr>
    <p:cSldViewPr snapToGrid="0" snapToObjects="1">
      <p:cViewPr>
        <p:scale>
          <a:sx n="50" d="100"/>
          <a:sy n="50" d="100"/>
        </p:scale>
        <p:origin x="4410" y="-72"/>
      </p:cViewPr>
      <p:guideLst>
        <p:guide orient="horz" pos="10368"/>
        <p:guide pos="13824"/>
      </p:guideLst>
    </p:cSldViewPr>
  </p:slideViewPr>
  <p:outlineViewPr>
    <p:cViewPr>
      <p:scale>
        <a:sx n="33" d="100"/>
        <a:sy n="33" d="100"/>
      </p:scale>
      <p:origin x="288"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24F0067-3CF5-4CF6-AB69-706470BA9C49}" type="datetimeFigureOut">
              <a:rPr lang="en-US" smtClean="0"/>
              <a:t>11/3/2014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98B15F5-2572-477F-8E10-69F4508F1B3D}" type="slidenum">
              <a:rPr lang="en-US" smtClean="0"/>
              <a:t>‹#›</a:t>
            </a:fld>
            <a:endParaRPr lang="en-US"/>
          </a:p>
        </p:txBody>
      </p:sp>
    </p:spTree>
    <p:extLst>
      <p:ext uri="{BB962C8B-B14F-4D97-AF65-F5344CB8AC3E}">
        <p14:creationId xmlns:p14="http://schemas.microsoft.com/office/powerpoint/2010/main" val="22254388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98B15F5-2572-477F-8E10-69F4508F1B3D}" type="slidenum">
              <a:rPr lang="en-US" smtClean="0"/>
              <a:t>1</a:t>
            </a:fld>
            <a:endParaRPr lang="en-US"/>
          </a:p>
        </p:txBody>
      </p:sp>
    </p:spTree>
    <p:extLst>
      <p:ext uri="{BB962C8B-B14F-4D97-AF65-F5344CB8AC3E}">
        <p14:creationId xmlns:p14="http://schemas.microsoft.com/office/powerpoint/2010/main" val="2668731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985ACE3-9E9A-4C4F-AD45-C0DBDF614558}" type="datetimeFigureOut">
              <a:rPr lang="en-US" smtClean="0"/>
              <a:pPr/>
              <a:t>11/1/2014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985ACE3-9E9A-4C4F-AD45-C0DBDF614558}" type="datetimeFigureOut">
              <a:rPr lang="en-US" smtClean="0"/>
              <a:pPr/>
              <a:t>11/1/2014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985ACE3-9E9A-4C4F-AD45-C0DBDF614558}" type="datetimeFigureOut">
              <a:rPr lang="en-US" smtClean="0"/>
              <a:pPr/>
              <a:t>11/1/2014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985ACE3-9E9A-4C4F-AD45-C0DBDF614558}" type="datetimeFigureOut">
              <a:rPr lang="en-US" smtClean="0"/>
              <a:pPr/>
              <a:t>11/1/2014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3"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985ACE3-9E9A-4C4F-AD45-C0DBDF614558}" type="datetimeFigureOut">
              <a:rPr lang="en-US" smtClean="0"/>
              <a:pPr/>
              <a:t>11/1/2014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985ACE3-9E9A-4C4F-AD45-C0DBDF614558}" type="datetimeFigureOut">
              <a:rPr lang="en-US" smtClean="0"/>
              <a:pPr/>
              <a:t>11/1/2014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1" y="7368543"/>
            <a:ext cx="19392903"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1" y="10439401"/>
            <a:ext cx="19392903"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3" y="7368543"/>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3" y="10439401"/>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985ACE3-9E9A-4C4F-AD45-C0DBDF614558}" type="datetimeFigureOut">
              <a:rPr lang="en-US" smtClean="0"/>
              <a:pPr/>
              <a:t>11/1/2014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985ACE3-9E9A-4C4F-AD45-C0DBDF614558}" type="datetimeFigureOut">
              <a:rPr lang="en-US" smtClean="0"/>
              <a:pPr/>
              <a:t>11/1/2014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85ACE3-9E9A-4C4F-AD45-C0DBDF614558}" type="datetimeFigureOut">
              <a:rPr lang="en-US" smtClean="0"/>
              <a:pPr/>
              <a:t>11/1/2014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3"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3"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985ACE3-9E9A-4C4F-AD45-C0DBDF614558}" type="datetimeFigureOut">
              <a:rPr lang="en-US" smtClean="0"/>
              <a:pPr/>
              <a:t>11/1/2014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1"/>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3"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3" y="25763223"/>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985ACE3-9E9A-4C4F-AD45-C0DBDF614558}" type="datetimeFigureOut">
              <a:rPr lang="en-US" smtClean="0"/>
              <a:pPr/>
              <a:t>11/1/2014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BD635E-1EB3-3142-9AEB-E6433B6F130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3985ACE3-9E9A-4C4F-AD45-C0DBDF614558}" type="datetimeFigureOut">
              <a:rPr lang="en-US" smtClean="0"/>
              <a:pPr/>
              <a:t>11/1/2014</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CDBD635E-1EB3-3142-9AEB-E6433B6F1303}"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0.png"/><Relationship Id="rId18" Type="http://schemas.openxmlformats.org/officeDocument/2006/relationships/image" Target="../media/image15.png"/><Relationship Id="rId3" Type="http://schemas.openxmlformats.org/officeDocument/2006/relationships/image" Target="../media/image1.png"/><Relationship Id="rId21" Type="http://schemas.openxmlformats.org/officeDocument/2006/relationships/image" Target="../media/image18.png"/><Relationship Id="rId7" Type="http://schemas.openxmlformats.org/officeDocument/2006/relationships/image" Target="../media/image5.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png"/><Relationship Id="rId19" Type="http://schemas.openxmlformats.org/officeDocument/2006/relationships/image" Target="../media/image16.png"/><Relationship Id="rId4" Type="http://schemas.openxmlformats.org/officeDocument/2006/relationships/image" Target="../media/image2.png"/><Relationship Id="rId9" Type="http://schemas.microsoft.com/office/2007/relationships/hdphoto" Target="../media/hdphoto1.wdp"/><Relationship Id="rId14" Type="http://schemas.openxmlformats.org/officeDocument/2006/relationships/image" Target="../media/image11.png"/><Relationship Id="rId22"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4" name="Text Box 4"/>
          <p:cNvSpPr txBox="1">
            <a:spLocks noChangeArrowheads="1"/>
          </p:cNvSpPr>
          <p:nvPr/>
        </p:nvSpPr>
        <p:spPr bwMode="auto">
          <a:xfrm>
            <a:off x="7003072" y="761999"/>
            <a:ext cx="30708600" cy="1107996"/>
          </a:xfrm>
          <a:prstGeom prst="rect">
            <a:avLst/>
          </a:prstGeom>
          <a:noFill/>
          <a:ln w="9525">
            <a:noFill/>
            <a:miter lim="800000"/>
            <a:headEnd/>
            <a:tailEnd/>
          </a:ln>
        </p:spPr>
        <p:txBody>
          <a:bodyPr>
            <a:prstTxWarp prst="textNoShape">
              <a:avLst/>
            </a:prstTxWarp>
            <a:spAutoFit/>
          </a:bodyPr>
          <a:lstStyle/>
          <a:p>
            <a:pPr algn="ctr" defTabSz="4597400">
              <a:spcBef>
                <a:spcPts val="1800"/>
              </a:spcBef>
            </a:pPr>
            <a:r>
              <a:rPr lang="en-US" sz="6600" dirty="0">
                <a:solidFill>
                  <a:schemeClr val="bg1"/>
                </a:solidFill>
                <a:latin typeface="Times New Roman" panose="02020603050405020304" pitchFamily="18" charset="0"/>
                <a:cs typeface="Times New Roman" panose="02020603050405020304" pitchFamily="18" charset="0"/>
              </a:rPr>
              <a:t>Semiconductor Heterostructures of </a:t>
            </a:r>
            <a:r>
              <a:rPr lang="en-US" sz="6600" dirty="0" smtClean="0">
                <a:solidFill>
                  <a:schemeClr val="bg1"/>
                </a:solidFill>
                <a:latin typeface="Times New Roman" panose="02020603050405020304" pitchFamily="18" charset="0"/>
                <a:cs typeface="Times New Roman" panose="02020603050405020304" pitchFamily="18" charset="0"/>
              </a:rPr>
              <a:t>Monolayer Transition Metal </a:t>
            </a:r>
            <a:r>
              <a:rPr lang="en-US" sz="6600" dirty="0" err="1" smtClean="0">
                <a:solidFill>
                  <a:schemeClr val="bg1"/>
                </a:solidFill>
                <a:latin typeface="Times New Roman" panose="02020603050405020304" pitchFamily="18" charset="0"/>
                <a:cs typeface="Times New Roman" panose="02020603050405020304" pitchFamily="18" charset="0"/>
              </a:rPr>
              <a:t>Dichalcogenides</a:t>
            </a:r>
            <a:endParaRPr lang="en-US" sz="6600" dirty="0">
              <a:solidFill>
                <a:schemeClr val="bg1"/>
              </a:solidFill>
              <a:latin typeface="Times New Roman" panose="02020603050405020304" pitchFamily="18" charset="0"/>
              <a:cs typeface="Times New Roman" panose="02020603050405020304" pitchFamily="18" charset="0"/>
            </a:endParaRPr>
          </a:p>
        </p:txBody>
      </p:sp>
      <p:sp>
        <p:nvSpPr>
          <p:cNvPr id="7" name="Text Box 7"/>
          <p:cNvSpPr txBox="1">
            <a:spLocks noChangeArrowheads="1"/>
          </p:cNvSpPr>
          <p:nvPr/>
        </p:nvSpPr>
        <p:spPr bwMode="auto">
          <a:xfrm>
            <a:off x="6453797" y="2208321"/>
            <a:ext cx="31257875" cy="1384995"/>
          </a:xfrm>
          <a:prstGeom prst="rect">
            <a:avLst/>
          </a:prstGeom>
          <a:noFill/>
          <a:ln w="9525">
            <a:noFill/>
            <a:miter lim="800000"/>
            <a:headEnd/>
            <a:tailEnd/>
          </a:ln>
        </p:spPr>
        <p:txBody>
          <a:bodyPr>
            <a:prstTxWarp prst="textNoShape">
              <a:avLst/>
            </a:prstTxWarp>
            <a:spAutoFit/>
          </a:bodyPr>
          <a:lstStyle/>
          <a:p>
            <a:pPr algn="ctr"/>
            <a:r>
              <a:rPr lang="en-US" sz="2800" dirty="0">
                <a:solidFill>
                  <a:schemeClr val="bg1"/>
                </a:solidFill>
                <a:latin typeface="Times New Roman" panose="02020603050405020304" pitchFamily="18" charset="0"/>
                <a:cs typeface="Times New Roman" panose="02020603050405020304" pitchFamily="18" charset="0"/>
              </a:rPr>
              <a:t>JACOB S. TOWNSON</a:t>
            </a:r>
            <a:r>
              <a:rPr lang="en-US" sz="2800" baseline="30000" dirty="0">
                <a:solidFill>
                  <a:schemeClr val="bg1"/>
                </a:solidFill>
                <a:latin typeface="Times New Roman" panose="02020603050405020304" pitchFamily="18" charset="0"/>
                <a:cs typeface="Times New Roman" panose="02020603050405020304" pitchFamily="18" charset="0"/>
              </a:rPr>
              <a:t>1</a:t>
            </a:r>
            <a:r>
              <a:rPr lang="en-US" sz="2800" dirty="0">
                <a:solidFill>
                  <a:schemeClr val="bg1"/>
                </a:solidFill>
                <a:latin typeface="Times New Roman" panose="02020603050405020304" pitchFamily="18" charset="0"/>
                <a:cs typeface="Times New Roman" panose="02020603050405020304" pitchFamily="18" charset="0"/>
              </a:rPr>
              <a:t>, GEORGE ANDERSON</a:t>
            </a:r>
            <a:r>
              <a:rPr lang="en-US" sz="2800" baseline="30000" dirty="0">
                <a:solidFill>
                  <a:schemeClr val="bg1"/>
                </a:solidFill>
                <a:latin typeface="Times New Roman" panose="02020603050405020304" pitchFamily="18" charset="0"/>
                <a:cs typeface="Times New Roman" panose="02020603050405020304" pitchFamily="18" charset="0"/>
              </a:rPr>
              <a:t>2</a:t>
            </a:r>
            <a:r>
              <a:rPr lang="en-US" sz="2800" dirty="0">
                <a:solidFill>
                  <a:schemeClr val="bg1"/>
                </a:solidFill>
                <a:latin typeface="Times New Roman" panose="02020603050405020304" pitchFamily="18" charset="0"/>
                <a:cs typeface="Times New Roman" panose="02020603050405020304" pitchFamily="18" charset="0"/>
              </a:rPr>
              <a:t>, SREYANSH AGARWAL</a:t>
            </a:r>
            <a:r>
              <a:rPr lang="en-US" sz="2800" baseline="30000" dirty="0">
                <a:solidFill>
                  <a:schemeClr val="bg1"/>
                </a:solidFill>
                <a:latin typeface="Times New Roman" panose="02020603050405020304" pitchFamily="18" charset="0"/>
                <a:cs typeface="Times New Roman" panose="02020603050405020304" pitchFamily="18" charset="0"/>
              </a:rPr>
              <a:t>2</a:t>
            </a:r>
            <a:r>
              <a:rPr lang="en-US" sz="2800" dirty="0">
                <a:solidFill>
                  <a:schemeClr val="bg1"/>
                </a:solidFill>
                <a:latin typeface="Times New Roman" panose="02020603050405020304" pitchFamily="18" charset="0"/>
                <a:cs typeface="Times New Roman" panose="02020603050405020304" pitchFamily="18" charset="0"/>
              </a:rPr>
              <a:t>, and HUMBERTO GUTIERREZ</a:t>
            </a:r>
            <a:r>
              <a:rPr lang="en-US" sz="2800" baseline="30000" dirty="0">
                <a:solidFill>
                  <a:schemeClr val="bg1"/>
                </a:solidFill>
                <a:latin typeface="Times New Roman" panose="02020603050405020304" pitchFamily="18" charset="0"/>
                <a:cs typeface="Times New Roman" panose="02020603050405020304" pitchFamily="18" charset="0"/>
              </a:rPr>
              <a:t>2</a:t>
            </a:r>
            <a:endParaRPr lang="en-US" sz="2800" dirty="0">
              <a:solidFill>
                <a:schemeClr val="bg1"/>
              </a:solidFill>
              <a:latin typeface="Times New Roman" panose="02020603050405020304" pitchFamily="18" charset="0"/>
              <a:cs typeface="Times New Roman" panose="02020603050405020304" pitchFamily="18" charset="0"/>
            </a:endParaRPr>
          </a:p>
          <a:p>
            <a:pPr algn="ctr"/>
            <a:r>
              <a:rPr lang="en-US" sz="2800" dirty="0">
                <a:solidFill>
                  <a:schemeClr val="bg1"/>
                </a:solidFill>
                <a:latin typeface="Times New Roman" panose="02020603050405020304" pitchFamily="18" charset="0"/>
                <a:cs typeface="Times New Roman" panose="02020603050405020304" pitchFamily="18" charset="0"/>
              </a:rPr>
              <a:t>Department of Math, Physics, and Computer Science, Georgetown College, Georgetown KY, 40324</a:t>
            </a:r>
            <a:r>
              <a:rPr lang="en-US" sz="2800" baseline="30000" dirty="0">
                <a:solidFill>
                  <a:schemeClr val="bg1"/>
                </a:solidFill>
                <a:latin typeface="Times New Roman" panose="02020603050405020304" pitchFamily="18" charset="0"/>
                <a:cs typeface="Times New Roman" panose="02020603050405020304" pitchFamily="18" charset="0"/>
              </a:rPr>
              <a:t>1</a:t>
            </a:r>
            <a:r>
              <a:rPr lang="en-US" sz="2800" dirty="0">
                <a:solidFill>
                  <a:schemeClr val="bg1"/>
                </a:solidFill>
                <a:latin typeface="Times New Roman" panose="02020603050405020304" pitchFamily="18" charset="0"/>
                <a:cs typeface="Times New Roman" panose="02020603050405020304" pitchFamily="18" charset="0"/>
              </a:rPr>
              <a:t>. </a:t>
            </a:r>
            <a:endParaRPr lang="en-US" sz="2800" dirty="0" smtClean="0">
              <a:solidFill>
                <a:schemeClr val="bg1"/>
              </a:solidFill>
              <a:latin typeface="Times New Roman" panose="02020603050405020304" pitchFamily="18" charset="0"/>
              <a:cs typeface="Times New Roman" panose="02020603050405020304" pitchFamily="18" charset="0"/>
            </a:endParaRPr>
          </a:p>
          <a:p>
            <a:pPr algn="ctr"/>
            <a:r>
              <a:rPr lang="en-US" sz="2800" dirty="0" smtClean="0">
                <a:solidFill>
                  <a:schemeClr val="bg1"/>
                </a:solidFill>
                <a:latin typeface="Times New Roman" panose="02020603050405020304" pitchFamily="18" charset="0"/>
                <a:cs typeface="Times New Roman" panose="02020603050405020304" pitchFamily="18" charset="0"/>
              </a:rPr>
              <a:t>The </a:t>
            </a:r>
            <a:r>
              <a:rPr lang="en-US" sz="2800" dirty="0">
                <a:solidFill>
                  <a:schemeClr val="bg1"/>
                </a:solidFill>
                <a:latin typeface="Times New Roman" panose="02020603050405020304" pitchFamily="18" charset="0"/>
                <a:cs typeface="Times New Roman" panose="02020603050405020304" pitchFamily="18" charset="0"/>
              </a:rPr>
              <a:t>Department of Physics and Astronomy, University of Louisville, Louisville KY, 40202</a:t>
            </a:r>
            <a:r>
              <a:rPr lang="en-US" sz="2800" baseline="30000" dirty="0">
                <a:solidFill>
                  <a:schemeClr val="bg1"/>
                </a:solidFill>
                <a:latin typeface="Times New Roman" panose="02020603050405020304" pitchFamily="18" charset="0"/>
                <a:cs typeface="Times New Roman" panose="02020603050405020304" pitchFamily="18" charset="0"/>
              </a:rPr>
              <a:t>2</a:t>
            </a:r>
            <a:r>
              <a:rPr lang="en-US" sz="2800" dirty="0">
                <a:solidFill>
                  <a:schemeClr val="bg1"/>
                </a:solidFill>
                <a:latin typeface="Times New Roman" panose="02020603050405020304" pitchFamily="18" charset="0"/>
                <a:cs typeface="Times New Roman" panose="02020603050405020304" pitchFamily="18" charset="0"/>
              </a:rPr>
              <a:t>.</a:t>
            </a:r>
          </a:p>
        </p:txBody>
      </p:sp>
      <p:sp>
        <p:nvSpPr>
          <p:cNvPr id="8" name="Text Box 5"/>
          <p:cNvSpPr txBox="1">
            <a:spLocks noChangeArrowheads="1"/>
          </p:cNvSpPr>
          <p:nvPr/>
        </p:nvSpPr>
        <p:spPr bwMode="auto">
          <a:xfrm>
            <a:off x="8254403" y="3937436"/>
            <a:ext cx="28191961" cy="2677656"/>
          </a:xfrm>
          <a:prstGeom prst="rect">
            <a:avLst/>
          </a:prstGeom>
          <a:noFill/>
          <a:ln w="9525">
            <a:solidFill>
              <a:srgbClr val="FFFFFF"/>
            </a:solidFill>
            <a:miter lim="800000"/>
            <a:headEnd/>
            <a:tailEnd/>
          </a:ln>
        </p:spPr>
        <p:txBody>
          <a:bodyPr wrap="square">
            <a:prstTxWarp prst="textNoShape">
              <a:avLst/>
            </a:prstTxWarp>
            <a:spAutoFit/>
          </a:bodyPr>
          <a:lstStyle/>
          <a:p>
            <a:r>
              <a:rPr lang="en-US" sz="2400" b="1" dirty="0">
                <a:solidFill>
                  <a:schemeClr val="bg1"/>
                </a:solidFill>
                <a:latin typeface="Times New Roman" panose="02020603050405020304" pitchFamily="18" charset="0"/>
                <a:cs typeface="Times New Roman" panose="02020603050405020304" pitchFamily="18" charset="0"/>
              </a:rPr>
              <a:t>Abstract: </a:t>
            </a:r>
            <a:r>
              <a:rPr lang="en-US" sz="2400" dirty="0">
                <a:solidFill>
                  <a:schemeClr val="bg1"/>
                </a:solidFill>
                <a:latin typeface="Times New Roman" panose="02020603050405020304" pitchFamily="18" charset="0"/>
                <a:cs typeface="Times New Roman" panose="02020603050405020304" pitchFamily="18" charset="0"/>
              </a:rPr>
              <a:t>Transition metal </a:t>
            </a:r>
            <a:r>
              <a:rPr lang="en-US" sz="2400" dirty="0" err="1">
                <a:solidFill>
                  <a:schemeClr val="bg1"/>
                </a:solidFill>
                <a:latin typeface="Times New Roman" panose="02020603050405020304" pitchFamily="18" charset="0"/>
                <a:cs typeface="Times New Roman" panose="02020603050405020304" pitchFamily="18" charset="0"/>
              </a:rPr>
              <a:t>dichalcogenides</a:t>
            </a:r>
            <a:r>
              <a:rPr lang="en-US" sz="2400" dirty="0">
                <a:solidFill>
                  <a:schemeClr val="bg1"/>
                </a:solidFill>
                <a:latin typeface="Times New Roman" panose="02020603050405020304" pitchFamily="18" charset="0"/>
                <a:cs typeface="Times New Roman" panose="02020603050405020304" pitchFamily="18" charset="0"/>
              </a:rPr>
              <a:t> are a growing interest in the community of condensed matter physics. These substances show promise in the areas of small electronics, optoelectronic devices, and low powered devices. Our group observed the properties of single layered (2 dimensional) semiconductor </a:t>
            </a:r>
            <a:r>
              <a:rPr lang="en-US" sz="2400" dirty="0" err="1">
                <a:solidFill>
                  <a:schemeClr val="bg1"/>
                </a:solidFill>
                <a:latin typeface="Times New Roman" panose="02020603050405020304" pitchFamily="18" charset="0"/>
                <a:cs typeface="Times New Roman" panose="02020603050405020304" pitchFamily="18" charset="0"/>
              </a:rPr>
              <a:t>heterostructures</a:t>
            </a:r>
            <a:r>
              <a:rPr lang="en-US" sz="2400" dirty="0">
                <a:solidFill>
                  <a:schemeClr val="bg1"/>
                </a:solidFill>
                <a:latin typeface="Times New Roman" panose="02020603050405020304" pitchFamily="18" charset="0"/>
                <a:cs typeface="Times New Roman" panose="02020603050405020304" pitchFamily="18" charset="0"/>
              </a:rPr>
              <a:t>. To make our materials, we cleaned substrates, place them in a thermal evaporator to put on the transition metals, and then put on the </a:t>
            </a:r>
            <a:r>
              <a:rPr lang="en-US" sz="2400" dirty="0" err="1">
                <a:solidFill>
                  <a:schemeClr val="bg1"/>
                </a:solidFill>
                <a:latin typeface="Times New Roman" panose="02020603050405020304" pitchFamily="18" charset="0"/>
                <a:cs typeface="Times New Roman" panose="02020603050405020304" pitchFamily="18" charset="0"/>
              </a:rPr>
              <a:t>chalcogen</a:t>
            </a:r>
            <a:r>
              <a:rPr lang="en-US" sz="2400" dirty="0">
                <a:solidFill>
                  <a:schemeClr val="bg1"/>
                </a:solidFill>
                <a:latin typeface="Times New Roman" panose="02020603050405020304" pitchFamily="18" charset="0"/>
                <a:cs typeface="Times New Roman" panose="02020603050405020304" pitchFamily="18" charset="0"/>
              </a:rPr>
              <a:t> layer through chemical vapor deposition using a three zone furnace (</a:t>
            </a:r>
            <a:r>
              <a:rPr lang="en-US" sz="2400" dirty="0" err="1">
                <a:solidFill>
                  <a:schemeClr val="bg1"/>
                </a:solidFill>
                <a:latin typeface="Times New Roman" panose="02020603050405020304" pitchFamily="18" charset="0"/>
                <a:cs typeface="Times New Roman" panose="02020603050405020304" pitchFamily="18" charset="0"/>
              </a:rPr>
              <a:t>chalcogenization</a:t>
            </a:r>
            <a:r>
              <a:rPr lang="en-US" sz="2400" dirty="0">
                <a:solidFill>
                  <a:schemeClr val="bg1"/>
                </a:solidFill>
                <a:latin typeface="Times New Roman" panose="02020603050405020304" pitchFamily="18" charset="0"/>
                <a:cs typeface="Times New Roman" panose="02020603050405020304" pitchFamily="18" charset="0"/>
              </a:rPr>
              <a:t>). We made the </a:t>
            </a:r>
            <a:r>
              <a:rPr lang="en-US" sz="2400" dirty="0" err="1">
                <a:solidFill>
                  <a:schemeClr val="bg1"/>
                </a:solidFill>
                <a:latin typeface="Times New Roman" panose="02020603050405020304" pitchFamily="18" charset="0"/>
                <a:cs typeface="Times New Roman" panose="02020603050405020304" pitchFamily="18" charset="0"/>
              </a:rPr>
              <a:t>heterostructure</a:t>
            </a:r>
            <a:r>
              <a:rPr lang="en-US" sz="2400" dirty="0">
                <a:solidFill>
                  <a:schemeClr val="bg1"/>
                </a:solidFill>
                <a:latin typeface="Times New Roman" panose="02020603050405020304" pitchFamily="18" charset="0"/>
                <a:cs typeface="Times New Roman" panose="02020603050405020304" pitchFamily="18" charset="0"/>
              </a:rPr>
              <a:t> films in three different ways, known as Series A, B, and C. In Series A, we put both transition metals on the substrate through thermal evaporation, and then put the samples through </a:t>
            </a:r>
            <a:r>
              <a:rPr lang="en-US" sz="2400" dirty="0" err="1">
                <a:solidFill>
                  <a:schemeClr val="bg1"/>
                </a:solidFill>
                <a:latin typeface="Times New Roman" panose="02020603050405020304" pitchFamily="18" charset="0"/>
                <a:cs typeface="Times New Roman" panose="02020603050405020304" pitchFamily="18" charset="0"/>
              </a:rPr>
              <a:t>chalcogenization</a:t>
            </a:r>
            <a:r>
              <a:rPr lang="en-US" sz="2400" dirty="0">
                <a:solidFill>
                  <a:schemeClr val="bg1"/>
                </a:solidFill>
                <a:latin typeface="Times New Roman" panose="02020603050405020304" pitchFamily="18" charset="0"/>
                <a:cs typeface="Times New Roman" panose="02020603050405020304" pitchFamily="18" charset="0"/>
              </a:rPr>
              <a:t>. In Series B, we put one metal on the substrate and put it through </a:t>
            </a:r>
            <a:r>
              <a:rPr lang="en-US" sz="2400" dirty="0" err="1">
                <a:solidFill>
                  <a:schemeClr val="bg1"/>
                </a:solidFill>
                <a:latin typeface="Times New Roman" panose="02020603050405020304" pitchFamily="18" charset="0"/>
                <a:cs typeface="Times New Roman" panose="02020603050405020304" pitchFamily="18" charset="0"/>
              </a:rPr>
              <a:t>chalcogenization</a:t>
            </a:r>
            <a:r>
              <a:rPr lang="en-US" sz="2400" dirty="0">
                <a:solidFill>
                  <a:schemeClr val="bg1"/>
                </a:solidFill>
                <a:latin typeface="Times New Roman" panose="02020603050405020304" pitchFamily="18" charset="0"/>
                <a:cs typeface="Times New Roman" panose="02020603050405020304" pitchFamily="18" charset="0"/>
              </a:rPr>
              <a:t>, then repeated the process with another transition metal. For Series C we made two separate films, then put them through a film transfer to stack the films and make </a:t>
            </a:r>
            <a:r>
              <a:rPr lang="en-US" sz="2400" dirty="0" err="1">
                <a:solidFill>
                  <a:schemeClr val="bg1"/>
                </a:solidFill>
                <a:latin typeface="Times New Roman" panose="02020603050405020304" pitchFamily="18" charset="0"/>
                <a:cs typeface="Times New Roman" panose="02020603050405020304" pitchFamily="18" charset="0"/>
              </a:rPr>
              <a:t>heterostructures</a:t>
            </a:r>
            <a:r>
              <a:rPr lang="en-US" sz="2400" dirty="0">
                <a:solidFill>
                  <a:schemeClr val="bg1"/>
                </a:solidFill>
                <a:latin typeface="Times New Roman" panose="02020603050405020304" pitchFamily="18" charset="0"/>
                <a:cs typeface="Times New Roman" panose="02020603050405020304" pitchFamily="18" charset="0"/>
              </a:rPr>
              <a:t>. Our methods of observing the materials include Raman spectroscopy, UV visible optical spectroscopy, TEM, and AFM. Our results approximately lined up with the previously published theoretical. This shows promise for making the materials using the methods we used. We hope to make a device using our films to show their potential uses.</a:t>
            </a:r>
          </a:p>
        </p:txBody>
      </p:sp>
      <p:sp>
        <p:nvSpPr>
          <p:cNvPr id="13" name="TextBox 1"/>
          <p:cNvSpPr txBox="1">
            <a:spLocks noChangeArrowheads="1"/>
          </p:cNvSpPr>
          <p:nvPr/>
        </p:nvSpPr>
        <p:spPr bwMode="auto">
          <a:xfrm>
            <a:off x="3825800" y="21786712"/>
            <a:ext cx="3679825" cy="707886"/>
          </a:xfrm>
          <a:prstGeom prst="rect">
            <a:avLst/>
          </a:prstGeom>
          <a:noFill/>
          <a:ln w="9525">
            <a:noFill/>
            <a:miter lim="800000"/>
            <a:headEnd/>
            <a:tailEnd/>
          </a:ln>
        </p:spPr>
        <p:txBody>
          <a:bodyPr>
            <a:prstTxWarp prst="textNoShape">
              <a:avLst/>
            </a:prstTxWarp>
            <a:spAutoFit/>
          </a:bodyPr>
          <a:lstStyle/>
          <a:p>
            <a:r>
              <a:rPr lang="en-US" sz="4000" b="1" dirty="0" smtClean="0">
                <a:solidFill>
                  <a:srgbClr val="FFFFFF"/>
                </a:solidFill>
                <a:latin typeface="Arial"/>
                <a:cs typeface="Arial"/>
              </a:rPr>
              <a:t>Synthesis</a:t>
            </a:r>
            <a:endParaRPr lang="en-US" sz="4000" b="1" dirty="0">
              <a:solidFill>
                <a:srgbClr val="FFFFFF"/>
              </a:solidFill>
              <a:latin typeface="Arial"/>
              <a:cs typeface="Arial"/>
            </a:endParaRPr>
          </a:p>
        </p:txBody>
      </p:sp>
      <p:sp>
        <p:nvSpPr>
          <p:cNvPr id="19" name="Text Box 19"/>
          <p:cNvSpPr txBox="1">
            <a:spLocks noChangeArrowheads="1"/>
          </p:cNvSpPr>
          <p:nvPr/>
        </p:nvSpPr>
        <p:spPr bwMode="auto">
          <a:xfrm>
            <a:off x="19161917" y="14678071"/>
            <a:ext cx="4289957" cy="707886"/>
          </a:xfrm>
          <a:prstGeom prst="rect">
            <a:avLst/>
          </a:prstGeom>
          <a:noFill/>
          <a:ln w="9525">
            <a:noFill/>
            <a:miter lim="800000"/>
            <a:headEnd/>
            <a:tailEnd/>
          </a:ln>
        </p:spPr>
        <p:txBody>
          <a:bodyPr wrap="none">
            <a:prstTxWarp prst="textNoShape">
              <a:avLst/>
            </a:prstTxWarp>
            <a:spAutoFit/>
          </a:bodyPr>
          <a:lstStyle/>
          <a:p>
            <a:pPr defTabSz="4597400"/>
            <a:r>
              <a:rPr lang="en-US" sz="4000" b="1" dirty="0" smtClean="0">
                <a:solidFill>
                  <a:srgbClr val="FFFFFF"/>
                </a:solidFill>
                <a:latin typeface="Arial"/>
                <a:cs typeface="Arial"/>
              </a:rPr>
              <a:t>Analysis/Results</a:t>
            </a:r>
            <a:endParaRPr lang="en-US" sz="4000" b="1" dirty="0">
              <a:solidFill>
                <a:srgbClr val="FFFFFF"/>
              </a:solidFill>
              <a:latin typeface="Arial"/>
              <a:cs typeface="Arial"/>
            </a:endParaRPr>
          </a:p>
        </p:txBody>
      </p:sp>
      <p:sp>
        <p:nvSpPr>
          <p:cNvPr id="34" name="Text Box 17"/>
          <p:cNvSpPr txBox="1">
            <a:spLocks noChangeArrowheads="1"/>
          </p:cNvSpPr>
          <p:nvPr/>
        </p:nvSpPr>
        <p:spPr bwMode="auto">
          <a:xfrm>
            <a:off x="34985717" y="7218126"/>
            <a:ext cx="2921293" cy="707886"/>
          </a:xfrm>
          <a:prstGeom prst="rect">
            <a:avLst/>
          </a:prstGeom>
          <a:noFill/>
          <a:ln w="9525">
            <a:noFill/>
            <a:miter lim="800000"/>
            <a:headEnd/>
            <a:tailEnd/>
          </a:ln>
        </p:spPr>
        <p:txBody>
          <a:bodyPr wrap="none">
            <a:prstTxWarp prst="textNoShape">
              <a:avLst/>
            </a:prstTxWarp>
            <a:spAutoFit/>
          </a:bodyPr>
          <a:lstStyle/>
          <a:p>
            <a:pPr defTabSz="4597400"/>
            <a:r>
              <a:rPr lang="en-US" sz="4000" b="1" dirty="0">
                <a:solidFill>
                  <a:srgbClr val="FFFFFF"/>
                </a:solidFill>
                <a:latin typeface="Arial"/>
                <a:cs typeface="Arial"/>
              </a:rPr>
              <a:t>Discussion</a:t>
            </a:r>
          </a:p>
        </p:txBody>
      </p:sp>
      <p:sp>
        <p:nvSpPr>
          <p:cNvPr id="36" name="Rectangle 1"/>
          <p:cNvSpPr>
            <a:spLocks noChangeArrowheads="1"/>
          </p:cNvSpPr>
          <p:nvPr/>
        </p:nvSpPr>
        <p:spPr bwMode="auto">
          <a:xfrm>
            <a:off x="32460573" y="19448906"/>
            <a:ext cx="7126077" cy="707886"/>
          </a:xfrm>
          <a:prstGeom prst="rect">
            <a:avLst/>
          </a:prstGeom>
          <a:noFill/>
          <a:ln w="9525">
            <a:noFill/>
            <a:miter lim="800000"/>
            <a:headEnd/>
            <a:tailEnd/>
          </a:ln>
        </p:spPr>
        <p:txBody>
          <a:bodyPr wrap="square">
            <a:prstTxWarp prst="textNoShape">
              <a:avLst/>
            </a:prstTxWarp>
            <a:spAutoFit/>
          </a:bodyPr>
          <a:lstStyle/>
          <a:p>
            <a:r>
              <a:rPr lang="en-US" sz="4000" b="1" dirty="0">
                <a:solidFill>
                  <a:srgbClr val="FFFFFF"/>
                </a:solidFill>
                <a:latin typeface="Arial"/>
                <a:cs typeface="Arial"/>
              </a:rPr>
              <a:t>Conclusions &amp; Future Work</a:t>
            </a:r>
          </a:p>
        </p:txBody>
      </p:sp>
      <p:sp>
        <p:nvSpPr>
          <p:cNvPr id="37" name="TextBox 1"/>
          <p:cNvSpPr txBox="1">
            <a:spLocks noChangeArrowheads="1"/>
          </p:cNvSpPr>
          <p:nvPr/>
        </p:nvSpPr>
        <p:spPr bwMode="auto">
          <a:xfrm>
            <a:off x="29739506" y="20340162"/>
            <a:ext cx="12557817" cy="3108543"/>
          </a:xfrm>
          <a:prstGeom prst="rect">
            <a:avLst/>
          </a:prstGeom>
          <a:noFill/>
          <a:ln w="9525">
            <a:noFill/>
            <a:miter lim="800000"/>
            <a:headEnd/>
            <a:tailEnd/>
          </a:ln>
        </p:spPr>
        <p:txBody>
          <a:bodyPr wrap="square">
            <a:prstTxWarp prst="textNoShape">
              <a:avLst/>
            </a:prstTxWarp>
            <a:spAutoFit/>
          </a:bodyPr>
          <a:lstStyle/>
          <a:p>
            <a:pPr algn="just"/>
            <a:r>
              <a:rPr lang="en-US" sz="2800" dirty="0">
                <a:solidFill>
                  <a:srgbClr val="FFFFFF"/>
                </a:solidFill>
                <a:latin typeface="Times New Roman" panose="02020603050405020304" pitchFamily="18" charset="0"/>
                <a:cs typeface="Times New Roman" panose="02020603050405020304" pitchFamily="18" charset="0"/>
              </a:rPr>
              <a:t>	</a:t>
            </a:r>
            <a:r>
              <a:rPr lang="en-US" sz="2800" dirty="0" smtClean="0">
                <a:solidFill>
                  <a:srgbClr val="FFFFFF"/>
                </a:solidFill>
                <a:latin typeface="Times New Roman" panose="02020603050405020304" pitchFamily="18" charset="0"/>
                <a:cs typeface="Times New Roman" panose="02020603050405020304" pitchFamily="18" charset="0"/>
              </a:rPr>
              <a:t>Overall, the conclusions that we can come to from our work are that Series C is much better than Series A and B when it comes to the problems of alloying. However, we still don’t know what the effects of alloying are other than from Raman and what it does to the band gap. In future studies, we hope to find more properties of these materials, as well as hopefully make a device using our films to show more specifically how they can be used. We also hope to go into more work with Tellurium as a </a:t>
            </a:r>
            <a:r>
              <a:rPr lang="en-US" sz="2800" dirty="0" err="1" smtClean="0">
                <a:solidFill>
                  <a:srgbClr val="FFFFFF"/>
                </a:solidFill>
                <a:latin typeface="Times New Roman" panose="02020603050405020304" pitchFamily="18" charset="0"/>
                <a:cs typeface="Times New Roman" panose="02020603050405020304" pitchFamily="18" charset="0"/>
              </a:rPr>
              <a:t>chalcogen</a:t>
            </a:r>
            <a:r>
              <a:rPr lang="en-US" sz="2800" dirty="0" smtClean="0">
                <a:solidFill>
                  <a:srgbClr val="FFFFFF"/>
                </a:solidFill>
                <a:latin typeface="Times New Roman" panose="02020603050405020304" pitchFamily="18" charset="0"/>
                <a:cs typeface="Times New Roman" panose="02020603050405020304" pitchFamily="18" charset="0"/>
              </a:rPr>
              <a:t> for our TMDs. </a:t>
            </a:r>
            <a:endParaRPr lang="en-US" sz="2800" dirty="0">
              <a:solidFill>
                <a:srgbClr val="FFFFFF"/>
              </a:solidFill>
              <a:latin typeface="Times New Roman" panose="02020603050405020304" pitchFamily="18" charset="0"/>
              <a:cs typeface="Times New Roman" panose="02020603050405020304" pitchFamily="18" charset="0"/>
            </a:endParaRPr>
          </a:p>
        </p:txBody>
      </p:sp>
      <p:grpSp>
        <p:nvGrpSpPr>
          <p:cNvPr id="1518" name="Group 1517"/>
          <p:cNvGrpSpPr/>
          <p:nvPr/>
        </p:nvGrpSpPr>
        <p:grpSpPr>
          <a:xfrm>
            <a:off x="29990513" y="23619712"/>
            <a:ext cx="12429945" cy="9410475"/>
            <a:chOff x="29990513" y="23619712"/>
            <a:chExt cx="12429945" cy="9410475"/>
          </a:xfrm>
        </p:grpSpPr>
        <p:sp>
          <p:nvSpPr>
            <p:cNvPr id="40" name="TextBox 2"/>
            <p:cNvSpPr txBox="1">
              <a:spLocks noChangeArrowheads="1"/>
            </p:cNvSpPr>
            <p:nvPr/>
          </p:nvSpPr>
          <p:spPr bwMode="auto">
            <a:xfrm>
              <a:off x="34355304" y="23619712"/>
              <a:ext cx="3975194" cy="707886"/>
            </a:xfrm>
            <a:prstGeom prst="rect">
              <a:avLst/>
            </a:prstGeom>
            <a:noFill/>
            <a:ln w="9525">
              <a:noFill/>
              <a:miter lim="800000"/>
              <a:headEnd/>
              <a:tailEnd/>
            </a:ln>
          </p:spPr>
          <p:txBody>
            <a:bodyPr wrap="square">
              <a:prstTxWarp prst="textNoShape">
                <a:avLst/>
              </a:prstTxWarp>
              <a:spAutoFit/>
            </a:bodyPr>
            <a:lstStyle/>
            <a:p>
              <a:r>
                <a:rPr lang="en-US" sz="4000" b="1" dirty="0">
                  <a:solidFill>
                    <a:srgbClr val="FFFFFF"/>
                  </a:solidFill>
                  <a:latin typeface="Arial"/>
                  <a:cs typeface="Arial"/>
                </a:rPr>
                <a:t>Literature Cited</a:t>
              </a:r>
            </a:p>
          </p:txBody>
        </p:sp>
        <p:sp>
          <p:nvSpPr>
            <p:cNvPr id="41" name="TextBox 3"/>
            <p:cNvSpPr txBox="1">
              <a:spLocks noChangeArrowheads="1"/>
            </p:cNvSpPr>
            <p:nvPr/>
          </p:nvSpPr>
          <p:spPr bwMode="auto">
            <a:xfrm>
              <a:off x="29990513" y="24443221"/>
              <a:ext cx="12429945" cy="8586966"/>
            </a:xfrm>
            <a:prstGeom prst="rect">
              <a:avLst/>
            </a:prstGeom>
            <a:noFill/>
            <a:ln w="9525">
              <a:noFill/>
              <a:miter lim="800000"/>
              <a:headEnd/>
              <a:tailEnd/>
            </a:ln>
          </p:spPr>
          <p:txBody>
            <a:bodyPr wrap="square">
              <a:prstTxWarp prst="textNoShape">
                <a:avLst/>
              </a:prstTxWarp>
              <a:spAutoFit/>
            </a:bodyPr>
            <a:lstStyle/>
            <a:p>
              <a:r>
                <a:rPr lang="en-US" sz="2400" dirty="0">
                  <a:solidFill>
                    <a:schemeClr val="bg1"/>
                  </a:solidFill>
                  <a:latin typeface="Times New Roman" panose="02020603050405020304" pitchFamily="18" charset="0"/>
                  <a:cs typeface="Times New Roman" panose="02020603050405020304" pitchFamily="18" charset="0"/>
                </a:rPr>
                <a:t>1.) Band gap determination using absorption spectrum fitting procedure </a:t>
              </a:r>
            </a:p>
            <a:p>
              <a:pPr lvl="1"/>
              <a:r>
                <a:rPr lang="en-US" sz="2400" dirty="0">
                  <a:solidFill>
                    <a:schemeClr val="bg1"/>
                  </a:solidFill>
                  <a:latin typeface="Times New Roman" panose="02020603050405020304" pitchFamily="18" charset="0"/>
                  <a:cs typeface="Times New Roman" panose="02020603050405020304" pitchFamily="18" charset="0"/>
                </a:rPr>
                <a:t>Author: Nader </a:t>
              </a:r>
              <a:r>
                <a:rPr lang="en-US" sz="2400" dirty="0" err="1">
                  <a:solidFill>
                    <a:schemeClr val="bg1"/>
                  </a:solidFill>
                  <a:latin typeface="Times New Roman" panose="02020603050405020304" pitchFamily="18" charset="0"/>
                  <a:cs typeface="Times New Roman" panose="02020603050405020304" pitchFamily="18" charset="0"/>
                </a:rPr>
                <a:t>Ghobadi</a:t>
              </a:r>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2.) Optical Band Gap Studies of Tungsten </a:t>
              </a:r>
              <a:r>
                <a:rPr lang="en-US" sz="2400" dirty="0" err="1">
                  <a:solidFill>
                    <a:schemeClr val="bg1"/>
                  </a:solidFill>
                  <a:latin typeface="Times New Roman" panose="02020603050405020304" pitchFamily="18" charset="0"/>
                  <a:cs typeface="Times New Roman" panose="02020603050405020304" pitchFamily="18" charset="0"/>
                </a:rPr>
                <a:t>Sulphoselenide</a:t>
              </a:r>
              <a:r>
                <a:rPr lang="en-US" sz="2400" dirty="0">
                  <a:solidFill>
                    <a:schemeClr val="bg1"/>
                  </a:solidFill>
                  <a:latin typeface="Times New Roman" panose="02020603050405020304" pitchFamily="18" charset="0"/>
                  <a:cs typeface="Times New Roman" panose="02020603050405020304" pitchFamily="18" charset="0"/>
                </a:rPr>
                <a:t> Single Crystals Grown by a DVT Technique</a:t>
              </a:r>
            </a:p>
            <a:p>
              <a:pPr lvl="1"/>
              <a:r>
                <a:rPr lang="en-US" sz="2400" dirty="0">
                  <a:solidFill>
                    <a:schemeClr val="bg1"/>
                  </a:solidFill>
                  <a:latin typeface="Times New Roman" panose="02020603050405020304" pitchFamily="18" charset="0"/>
                  <a:cs typeface="Times New Roman" panose="02020603050405020304" pitchFamily="18" charset="0"/>
                </a:rPr>
                <a:t>Author: D.A. </a:t>
              </a:r>
              <a:r>
                <a:rPr lang="en-US" sz="2400" dirty="0" err="1">
                  <a:solidFill>
                    <a:schemeClr val="bg1"/>
                  </a:solidFill>
                  <a:latin typeface="Times New Roman" panose="02020603050405020304" pitchFamily="18" charset="0"/>
                  <a:cs typeface="Times New Roman" panose="02020603050405020304" pitchFamily="18" charset="0"/>
                </a:rPr>
                <a:t>Dholakia</a:t>
              </a:r>
              <a:r>
                <a:rPr lang="en-US" sz="2400" dirty="0">
                  <a:solidFill>
                    <a:schemeClr val="bg1"/>
                  </a:solidFill>
                  <a:latin typeface="Times New Roman" panose="02020603050405020304" pitchFamily="18" charset="0"/>
                  <a:cs typeface="Times New Roman" panose="02020603050405020304" pitchFamily="18" charset="0"/>
                </a:rPr>
                <a:t>, G.K. Solanki, S.G. Patel, and M.K. Agarwal</a:t>
              </a:r>
            </a:p>
            <a:p>
              <a:r>
                <a:rPr lang="en-US" sz="2400" dirty="0">
                  <a:solidFill>
                    <a:schemeClr val="bg1"/>
                  </a:solidFill>
                  <a:latin typeface="Times New Roman" panose="02020603050405020304" pitchFamily="18" charset="0"/>
                  <a:cs typeface="Times New Roman" panose="02020603050405020304" pitchFamily="18" charset="0"/>
                </a:rPr>
                <a:t>3.) Optical Properties of Thin Semiconductor Films</a:t>
              </a:r>
            </a:p>
            <a:p>
              <a:pPr lvl="1"/>
              <a:r>
                <a:rPr lang="en-US" sz="2400" dirty="0">
                  <a:solidFill>
                    <a:schemeClr val="bg1"/>
                  </a:solidFill>
                  <a:latin typeface="Times New Roman" panose="02020603050405020304" pitchFamily="18" charset="0"/>
                  <a:cs typeface="Times New Roman" panose="02020603050405020304" pitchFamily="18" charset="0"/>
                </a:rPr>
                <a:t>Author: </a:t>
              </a:r>
              <a:r>
                <a:rPr lang="en-US" sz="2400" dirty="0" err="1">
                  <a:solidFill>
                    <a:schemeClr val="bg1"/>
                  </a:solidFill>
                  <a:latin typeface="Times New Roman" panose="02020603050405020304" pitchFamily="18" charset="0"/>
                  <a:cs typeface="Times New Roman" panose="02020603050405020304" pitchFamily="18" charset="0"/>
                </a:rPr>
                <a:t>Grolik</a:t>
              </a:r>
              <a:r>
                <a:rPr lang="en-US" sz="2400" dirty="0">
                  <a:solidFill>
                    <a:schemeClr val="bg1"/>
                  </a:solidFill>
                  <a:latin typeface="Times New Roman" panose="02020603050405020304" pitchFamily="18" charset="0"/>
                  <a:cs typeface="Times New Roman" panose="02020603050405020304" pitchFamily="18" charset="0"/>
                </a:rPr>
                <a:t> Benno, Kopp Joachim</a:t>
              </a:r>
            </a:p>
            <a:p>
              <a:r>
                <a:rPr lang="en-US" sz="2400" dirty="0">
                  <a:solidFill>
                    <a:schemeClr val="bg1"/>
                  </a:solidFill>
                  <a:latin typeface="Times New Roman" panose="02020603050405020304" pitchFamily="18" charset="0"/>
                  <a:cs typeface="Times New Roman" panose="02020603050405020304" pitchFamily="18" charset="0"/>
                </a:rPr>
                <a:t>4.)CdTiO3 thin films from an </a:t>
              </a:r>
              <a:r>
                <a:rPr lang="en-US" sz="2400" dirty="0" err="1">
                  <a:solidFill>
                    <a:schemeClr val="bg1"/>
                  </a:solidFill>
                  <a:latin typeface="Times New Roman" panose="02020603050405020304" pitchFamily="18" charset="0"/>
                  <a:cs typeface="Times New Roman" panose="02020603050405020304" pitchFamily="18" charset="0"/>
                </a:rPr>
                <a:t>octa</a:t>
              </a:r>
              <a:r>
                <a:rPr lang="en-US" sz="2400" dirty="0">
                  <a:solidFill>
                    <a:schemeClr val="bg1"/>
                  </a:solidFill>
                  <a:latin typeface="Times New Roman" panose="02020603050405020304" pitchFamily="18" charset="0"/>
                  <a:cs typeface="Times New Roman" panose="02020603050405020304" pitchFamily="18" charset="0"/>
                </a:rPr>
                <a:t>-nuclear bimetallic single source precursor by aerosol assisted chemical </a:t>
              </a:r>
              <a:r>
                <a:rPr lang="en-US" sz="2400" dirty="0" err="1">
                  <a:solidFill>
                    <a:schemeClr val="bg1"/>
                  </a:solidFill>
                  <a:latin typeface="Times New Roman" panose="02020603050405020304" pitchFamily="18" charset="0"/>
                  <a:cs typeface="Times New Roman" panose="02020603050405020304" pitchFamily="18" charset="0"/>
                </a:rPr>
                <a:t>vapo</a:t>
              </a:r>
              <a:r>
                <a:rPr lang="en-US" sz="2400" dirty="0">
                  <a:solidFill>
                    <a:schemeClr val="bg1"/>
                  </a:solidFill>
                  <a:latin typeface="Times New Roman" panose="02020603050405020304" pitchFamily="18" charset="0"/>
                  <a:cs typeface="Times New Roman" panose="02020603050405020304" pitchFamily="18" charset="0"/>
                </a:rPr>
                <a:t> deposition</a:t>
              </a:r>
            </a:p>
            <a:p>
              <a:pPr lvl="1"/>
              <a:r>
                <a:rPr lang="en-US" sz="2400" dirty="0">
                  <a:solidFill>
                    <a:schemeClr val="bg1"/>
                  </a:solidFill>
                  <a:latin typeface="Times New Roman" panose="02020603050405020304" pitchFamily="18" charset="0"/>
                  <a:cs typeface="Times New Roman" panose="02020603050405020304" pitchFamily="18" charset="0"/>
                </a:rPr>
                <a:t>Author: </a:t>
              </a:r>
              <a:r>
                <a:rPr lang="en-US" sz="2400" dirty="0" err="1">
                  <a:solidFill>
                    <a:schemeClr val="bg1"/>
                  </a:solidFill>
                  <a:latin typeface="Times New Roman" panose="02020603050405020304" pitchFamily="18" charset="0"/>
                  <a:cs typeface="Times New Roman" panose="02020603050405020304" pitchFamily="18" charset="0"/>
                </a:rPr>
                <a:t>Shahzad</a:t>
              </a:r>
              <a:r>
                <a:rPr lang="en-US" sz="2400" dirty="0">
                  <a:solidFill>
                    <a:schemeClr val="bg1"/>
                  </a:solidFill>
                  <a:latin typeface="Times New Roman" panose="02020603050405020304" pitchFamily="18" charset="0"/>
                  <a:cs typeface="Times New Roman" panose="02020603050405020304" pitchFamily="18" charset="0"/>
                </a:rPr>
                <a:t> Abu </a:t>
              </a:r>
              <a:r>
                <a:rPr lang="en-US" sz="2400" dirty="0" err="1">
                  <a:solidFill>
                    <a:schemeClr val="bg1"/>
                  </a:solidFill>
                  <a:latin typeface="Times New Roman" panose="02020603050405020304" pitchFamily="18" charset="0"/>
                  <a:cs typeface="Times New Roman" panose="02020603050405020304" pitchFamily="18" charset="0"/>
                </a:rPr>
                <a:t>Bakar</a:t>
              </a:r>
              <a:r>
                <a:rPr lang="en-US" sz="2400" dirty="0">
                  <a:solidFill>
                    <a:schemeClr val="bg1"/>
                  </a:solidFill>
                  <a:latin typeface="Times New Roman" panose="02020603050405020304" pitchFamily="18" charset="0"/>
                  <a:cs typeface="Times New Roman" panose="02020603050405020304" pitchFamily="18" charset="0"/>
                </a:rPr>
                <a:t>, Syed </a:t>
              </a:r>
              <a:r>
                <a:rPr lang="en-US" sz="2400" dirty="0" err="1">
                  <a:solidFill>
                    <a:schemeClr val="bg1"/>
                  </a:solidFill>
                  <a:latin typeface="Times New Roman" panose="02020603050405020304" pitchFamily="18" charset="0"/>
                  <a:cs typeface="Times New Roman" panose="02020603050405020304" pitchFamily="18" charset="0"/>
                </a:rPr>
                <a:t>Tajammul</a:t>
              </a:r>
              <a:r>
                <a:rPr lang="en-US" sz="2400" dirty="0">
                  <a:solidFill>
                    <a:schemeClr val="bg1"/>
                  </a:solidFill>
                  <a:latin typeface="Times New Roman" panose="02020603050405020304" pitchFamily="18" charset="0"/>
                  <a:cs typeface="Times New Roman" panose="02020603050405020304" pitchFamily="18" charset="0"/>
                </a:rPr>
                <a:t> Hussain and Muhammad </a:t>
              </a:r>
              <a:r>
                <a:rPr lang="en-US" sz="2400" dirty="0" err="1">
                  <a:solidFill>
                    <a:schemeClr val="bg1"/>
                  </a:solidFill>
                  <a:latin typeface="Times New Roman" panose="02020603050405020304" pitchFamily="18" charset="0"/>
                  <a:cs typeface="Times New Roman" panose="02020603050405020304" pitchFamily="18" charset="0"/>
                </a:rPr>
                <a:t>Mazhar</a:t>
              </a:r>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5.)</a:t>
              </a:r>
              <a:r>
                <a:rPr lang="en-US" sz="2400" i="1" dirty="0">
                  <a:solidFill>
                    <a:schemeClr val="bg1"/>
                  </a:solidFill>
                  <a:latin typeface="Times New Roman" panose="02020603050405020304" pitchFamily="18" charset="0"/>
                  <a:cs typeface="Times New Roman" panose="02020603050405020304" pitchFamily="18" charset="0"/>
                </a:rPr>
                <a:t> Optoelectronics</a:t>
              </a:r>
              <a:r>
                <a:rPr lang="en-US" sz="2400" dirty="0">
                  <a:solidFill>
                    <a:schemeClr val="bg1"/>
                  </a:solidFill>
                  <a:latin typeface="Times New Roman" panose="02020603050405020304" pitchFamily="18" charset="0"/>
                  <a:cs typeface="Times New Roman" panose="02020603050405020304" pitchFamily="18" charset="0"/>
                </a:rPr>
                <a:t>, by E. </a:t>
              </a:r>
              <a:r>
                <a:rPr lang="en-US" sz="2400" dirty="0" err="1">
                  <a:solidFill>
                    <a:schemeClr val="bg1"/>
                  </a:solidFill>
                  <a:latin typeface="Times New Roman" panose="02020603050405020304" pitchFamily="18" charset="0"/>
                  <a:cs typeface="Times New Roman" panose="02020603050405020304" pitchFamily="18" charset="0"/>
                </a:rPr>
                <a:t>Rosencher</a:t>
              </a:r>
              <a:r>
                <a:rPr lang="en-US" sz="2400" dirty="0">
                  <a:solidFill>
                    <a:schemeClr val="bg1"/>
                  </a:solidFill>
                  <a:latin typeface="Times New Roman" panose="02020603050405020304" pitchFamily="18" charset="0"/>
                  <a:cs typeface="Times New Roman" panose="02020603050405020304" pitchFamily="18" charset="0"/>
                </a:rPr>
                <a:t>, 2002, equation (7.25)-Wikipedia</a:t>
              </a:r>
            </a:p>
            <a:p>
              <a:r>
                <a:rPr lang="en-US" sz="2400" dirty="0">
                  <a:solidFill>
                    <a:schemeClr val="bg1"/>
                  </a:solidFill>
                  <a:latin typeface="Times New Roman" panose="02020603050405020304" pitchFamily="18" charset="0"/>
                  <a:cs typeface="Times New Roman" panose="02020603050405020304" pitchFamily="18" charset="0"/>
                </a:rPr>
                <a:t>6.)Optical Processes in Semiconductors, by Jacques I. </a:t>
              </a:r>
              <a:r>
                <a:rPr lang="en-US" sz="2400" dirty="0" err="1">
                  <a:solidFill>
                    <a:schemeClr val="bg1"/>
                  </a:solidFill>
                  <a:latin typeface="Times New Roman" panose="02020603050405020304" pitchFamily="18" charset="0"/>
                  <a:cs typeface="Times New Roman" panose="02020603050405020304" pitchFamily="18" charset="0"/>
                </a:rPr>
                <a:t>Pankove</a:t>
              </a:r>
              <a:r>
                <a:rPr lang="en-US" sz="2400" dirty="0">
                  <a:solidFill>
                    <a:schemeClr val="bg1"/>
                  </a:solidFill>
                  <a:latin typeface="Times New Roman" panose="02020603050405020304" pitchFamily="18" charset="0"/>
                  <a:cs typeface="Times New Roman" panose="02020603050405020304" pitchFamily="18" charset="0"/>
                </a:rPr>
                <a:t>, 1971</a:t>
              </a:r>
            </a:p>
            <a:p>
              <a:r>
                <a:rPr lang="en-US" sz="2400" dirty="0">
                  <a:solidFill>
                    <a:schemeClr val="bg1"/>
                  </a:solidFill>
                  <a:latin typeface="Times New Roman" panose="02020603050405020304" pitchFamily="18" charset="0"/>
                  <a:cs typeface="Times New Roman" panose="02020603050405020304" pitchFamily="18" charset="0"/>
                </a:rPr>
                <a:t>7.) Band offsets and </a:t>
              </a:r>
              <a:r>
                <a:rPr lang="en-US" sz="2400" dirty="0" err="1">
                  <a:solidFill>
                    <a:schemeClr val="bg1"/>
                  </a:solidFill>
                  <a:latin typeface="Times New Roman" panose="02020603050405020304" pitchFamily="18" charset="0"/>
                  <a:cs typeface="Times New Roman" panose="02020603050405020304" pitchFamily="18" charset="0"/>
                </a:rPr>
                <a:t>heterostructures</a:t>
              </a:r>
              <a:r>
                <a:rPr lang="en-US" sz="2400" dirty="0">
                  <a:solidFill>
                    <a:schemeClr val="bg1"/>
                  </a:solidFill>
                  <a:latin typeface="Times New Roman" panose="02020603050405020304" pitchFamily="18" charset="0"/>
                  <a:cs typeface="Times New Roman" panose="02020603050405020304" pitchFamily="18" charset="0"/>
                </a:rPr>
                <a:t> of two-</a:t>
              </a:r>
              <a:r>
                <a:rPr lang="en-US" sz="2400" dirty="0" err="1">
                  <a:solidFill>
                    <a:schemeClr val="bg1"/>
                  </a:solidFill>
                  <a:latin typeface="Times New Roman" panose="02020603050405020304" pitchFamily="18" charset="0"/>
                  <a:cs typeface="Times New Roman" panose="02020603050405020304" pitchFamily="18" charset="0"/>
                </a:rPr>
                <a:t>dimenstional</a:t>
              </a:r>
              <a:r>
                <a:rPr lang="en-US" sz="2400" dirty="0">
                  <a:solidFill>
                    <a:schemeClr val="bg1"/>
                  </a:solidFill>
                  <a:latin typeface="Times New Roman" panose="02020603050405020304" pitchFamily="18" charset="0"/>
                  <a:cs typeface="Times New Roman" panose="02020603050405020304" pitchFamily="18" charset="0"/>
                </a:rPr>
                <a:t> semiconductors</a:t>
              </a:r>
            </a:p>
            <a:p>
              <a:pPr lvl="1"/>
              <a:r>
                <a:rPr lang="en-US" sz="2400" dirty="0">
                  <a:solidFill>
                    <a:schemeClr val="bg1"/>
                  </a:solidFill>
                  <a:latin typeface="Times New Roman" panose="02020603050405020304" pitchFamily="18" charset="0"/>
                  <a:cs typeface="Times New Roman" panose="02020603050405020304" pitchFamily="18" charset="0"/>
                </a:rPr>
                <a:t>Author: Jun Kang, </a:t>
              </a:r>
              <a:r>
                <a:rPr lang="en-US" sz="2400" dirty="0" err="1">
                  <a:solidFill>
                    <a:schemeClr val="bg1"/>
                  </a:solidFill>
                  <a:latin typeface="Times New Roman" panose="02020603050405020304" pitchFamily="18" charset="0"/>
                  <a:cs typeface="Times New Roman" panose="02020603050405020304" pitchFamily="18" charset="0"/>
                </a:rPr>
                <a:t>Sefaattin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Tongay</a:t>
              </a:r>
              <a:r>
                <a:rPr lang="en-US" sz="2400" dirty="0">
                  <a:solidFill>
                    <a:schemeClr val="bg1"/>
                  </a:solidFill>
                  <a:latin typeface="Times New Roman" panose="02020603050405020304" pitchFamily="18" charset="0"/>
                  <a:cs typeface="Times New Roman" panose="02020603050405020304" pitchFamily="18" charset="0"/>
                </a:rPr>
                <a:t>, Jian Zhou, </a:t>
              </a:r>
              <a:r>
                <a:rPr lang="en-US" sz="2400" dirty="0" err="1">
                  <a:solidFill>
                    <a:schemeClr val="bg1"/>
                  </a:solidFill>
                  <a:latin typeface="Times New Roman" panose="02020603050405020304" pitchFamily="18" charset="0"/>
                  <a:cs typeface="Times New Roman" panose="02020603050405020304" pitchFamily="18" charset="0"/>
                </a:rPr>
                <a:t>Jingbo</a:t>
              </a:r>
              <a:r>
                <a:rPr lang="en-US" sz="2400" dirty="0">
                  <a:solidFill>
                    <a:schemeClr val="bg1"/>
                  </a:solidFill>
                  <a:latin typeface="Times New Roman" panose="02020603050405020304" pitchFamily="18" charset="0"/>
                  <a:cs typeface="Times New Roman" panose="02020603050405020304" pitchFamily="18" charset="0"/>
                </a:rPr>
                <a:t> Li, and </a:t>
              </a:r>
              <a:r>
                <a:rPr lang="en-US" sz="2400" dirty="0" err="1">
                  <a:solidFill>
                    <a:schemeClr val="bg1"/>
                  </a:solidFill>
                  <a:latin typeface="Times New Roman" panose="02020603050405020304" pitchFamily="18" charset="0"/>
                  <a:cs typeface="Times New Roman" panose="02020603050405020304" pitchFamily="18" charset="0"/>
                </a:rPr>
                <a:t>Junqiao</a:t>
              </a:r>
              <a:r>
                <a:rPr lang="en-US" sz="2400" dirty="0">
                  <a:solidFill>
                    <a:schemeClr val="bg1"/>
                  </a:solidFill>
                  <a:latin typeface="Times New Roman" panose="02020603050405020304" pitchFamily="18" charset="0"/>
                  <a:cs typeface="Times New Roman" panose="02020603050405020304" pitchFamily="18" charset="0"/>
                </a:rPr>
                <a:t> Wu</a:t>
              </a:r>
            </a:p>
            <a:p>
              <a:r>
                <a:rPr lang="en-US" sz="2400" dirty="0">
                  <a:solidFill>
                    <a:schemeClr val="bg1"/>
                  </a:solidFill>
                  <a:latin typeface="Times New Roman" panose="02020603050405020304" pitchFamily="18" charset="0"/>
                  <a:cs typeface="Times New Roman" panose="02020603050405020304" pitchFamily="18" charset="0"/>
                </a:rPr>
                <a:t>8.) Novel hetero-layered materials with tunable direct band gaps by sandwiching different metal disulfides and </a:t>
              </a:r>
              <a:r>
                <a:rPr lang="en-US" sz="2400" dirty="0" err="1">
                  <a:solidFill>
                    <a:schemeClr val="bg1"/>
                  </a:solidFill>
                  <a:latin typeface="Times New Roman" panose="02020603050405020304" pitchFamily="18" charset="0"/>
                  <a:cs typeface="Times New Roman" panose="02020603050405020304" pitchFamily="18" charset="0"/>
                </a:rPr>
                <a:t>diselenides</a:t>
              </a:r>
              <a:endParaRPr lang="en-US" sz="2400" dirty="0">
                <a:solidFill>
                  <a:schemeClr val="bg1"/>
                </a:solidFill>
                <a:latin typeface="Times New Roman" panose="02020603050405020304" pitchFamily="18" charset="0"/>
                <a:cs typeface="Times New Roman" panose="02020603050405020304" pitchFamily="18" charset="0"/>
              </a:endParaRPr>
            </a:p>
            <a:p>
              <a:pPr lvl="1"/>
              <a:r>
                <a:rPr lang="en-US" sz="2400" dirty="0">
                  <a:solidFill>
                    <a:schemeClr val="bg1"/>
                  </a:solidFill>
                  <a:latin typeface="Times New Roman" panose="02020603050405020304" pitchFamily="18" charset="0"/>
                  <a:cs typeface="Times New Roman" panose="02020603050405020304" pitchFamily="18" charset="0"/>
                </a:rPr>
                <a:t>Author: Humberto </a:t>
              </a:r>
              <a:r>
                <a:rPr lang="en-US" sz="2400" dirty="0" err="1">
                  <a:solidFill>
                    <a:schemeClr val="bg1"/>
                  </a:solidFill>
                  <a:latin typeface="Times New Roman" panose="02020603050405020304" pitchFamily="18" charset="0"/>
                  <a:cs typeface="Times New Roman" panose="02020603050405020304" pitchFamily="18" charset="0"/>
                </a:rPr>
                <a:t>Terrones</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Florentino</a:t>
              </a:r>
              <a:r>
                <a:rPr lang="en-US" sz="2400" dirty="0">
                  <a:solidFill>
                    <a:schemeClr val="bg1"/>
                  </a:solidFill>
                  <a:latin typeface="Times New Roman" panose="02020603050405020304" pitchFamily="18" charset="0"/>
                  <a:cs typeface="Times New Roman" panose="02020603050405020304" pitchFamily="18" charset="0"/>
                </a:rPr>
                <a:t> Lopez-</a:t>
              </a:r>
              <a:r>
                <a:rPr lang="en-US" sz="2400" dirty="0" err="1">
                  <a:solidFill>
                    <a:schemeClr val="bg1"/>
                  </a:solidFill>
                  <a:latin typeface="Times New Roman" panose="02020603050405020304" pitchFamily="18" charset="0"/>
                  <a:cs typeface="Times New Roman" panose="02020603050405020304" pitchFamily="18" charset="0"/>
                </a:rPr>
                <a:t>Urias</a:t>
              </a:r>
              <a:r>
                <a:rPr lang="en-US" sz="2400" dirty="0">
                  <a:solidFill>
                    <a:schemeClr val="bg1"/>
                  </a:solidFill>
                  <a:latin typeface="Times New Roman" panose="02020603050405020304" pitchFamily="18" charset="0"/>
                  <a:cs typeface="Times New Roman" panose="02020603050405020304" pitchFamily="18" charset="0"/>
                </a:rPr>
                <a:t>, and Mauricio </a:t>
              </a:r>
              <a:r>
                <a:rPr lang="en-US" sz="2400" dirty="0" err="1" smtClean="0">
                  <a:solidFill>
                    <a:schemeClr val="bg1"/>
                  </a:solidFill>
                  <a:latin typeface="Times New Roman" panose="02020603050405020304" pitchFamily="18" charset="0"/>
                  <a:cs typeface="Times New Roman" panose="02020603050405020304" pitchFamily="18" charset="0"/>
                </a:rPr>
                <a:t>Terrones</a:t>
              </a:r>
              <a:endParaRPr lang="en-US" sz="2400" dirty="0" smtClean="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9.) First principles study of structural vibrational and electronic properties of graphene-like MX2 (M= Mo, </a:t>
              </a:r>
              <a:r>
                <a:rPr lang="en-US" sz="2400" dirty="0" err="1">
                  <a:solidFill>
                    <a:schemeClr val="bg1"/>
                  </a:solidFill>
                  <a:latin typeface="Times New Roman" panose="02020603050405020304" pitchFamily="18" charset="0"/>
                  <a:cs typeface="Times New Roman" panose="02020603050405020304" pitchFamily="18" charset="0"/>
                </a:rPr>
                <a:t>Nb</a:t>
              </a:r>
              <a:r>
                <a:rPr lang="en-US" sz="2400" dirty="0">
                  <a:solidFill>
                    <a:schemeClr val="bg1"/>
                  </a:solidFill>
                  <a:latin typeface="Times New Roman" panose="02020603050405020304" pitchFamily="18" charset="0"/>
                  <a:cs typeface="Times New Roman" panose="02020603050405020304" pitchFamily="18" charset="0"/>
                </a:rPr>
                <a:t>, W, Ta; X= S, Se, </a:t>
              </a:r>
              <a:r>
                <a:rPr lang="en-US" sz="2400" dirty="0" err="1">
                  <a:solidFill>
                    <a:schemeClr val="bg1"/>
                  </a:solidFill>
                  <a:latin typeface="Times New Roman" panose="02020603050405020304" pitchFamily="18" charset="0"/>
                  <a:cs typeface="Times New Roman" panose="02020603050405020304" pitchFamily="18" charset="0"/>
                </a:rPr>
                <a:t>Te</a:t>
              </a:r>
              <a:r>
                <a:rPr lang="en-US" sz="2400" dirty="0">
                  <a:solidFill>
                    <a:schemeClr val="bg1"/>
                  </a:solidFill>
                  <a:latin typeface="Times New Roman" panose="02020603050405020304" pitchFamily="18" charset="0"/>
                  <a:cs typeface="Times New Roman" panose="02020603050405020304" pitchFamily="18" charset="0"/>
                </a:rPr>
                <a:t>) monolayers</a:t>
              </a:r>
            </a:p>
            <a:p>
              <a:pPr lvl="1"/>
              <a:r>
                <a:rPr lang="en-US" sz="2400" dirty="0">
                  <a:solidFill>
                    <a:schemeClr val="bg1"/>
                  </a:solidFill>
                  <a:latin typeface="Times New Roman" panose="02020603050405020304" pitchFamily="18" charset="0"/>
                  <a:cs typeface="Times New Roman" panose="02020603050405020304" pitchFamily="18" charset="0"/>
                </a:rPr>
                <a:t>Author: Yi Ding, </a:t>
              </a:r>
              <a:r>
                <a:rPr lang="en-US" sz="2400" dirty="0" err="1">
                  <a:solidFill>
                    <a:schemeClr val="bg1"/>
                  </a:solidFill>
                  <a:latin typeface="Times New Roman" panose="02020603050405020304" pitchFamily="18" charset="0"/>
                  <a:cs typeface="Times New Roman" panose="02020603050405020304" pitchFamily="18" charset="0"/>
                </a:rPr>
                <a:t>Yanli</a:t>
              </a:r>
              <a:r>
                <a:rPr lang="en-US" sz="2400" dirty="0">
                  <a:solidFill>
                    <a:schemeClr val="bg1"/>
                  </a:solidFill>
                  <a:latin typeface="Times New Roman" panose="02020603050405020304" pitchFamily="18" charset="0"/>
                  <a:cs typeface="Times New Roman" panose="02020603050405020304" pitchFamily="18" charset="0"/>
                </a:rPr>
                <a:t> Wang, Jun Ni, Lin Shi, </a:t>
              </a:r>
              <a:r>
                <a:rPr lang="en-US" sz="2400" dirty="0" err="1">
                  <a:solidFill>
                    <a:schemeClr val="bg1"/>
                  </a:solidFill>
                  <a:latin typeface="Times New Roman" panose="02020603050405020304" pitchFamily="18" charset="0"/>
                  <a:cs typeface="Times New Roman" panose="02020603050405020304" pitchFamily="18" charset="0"/>
                </a:rPr>
                <a:t>Siqi</a:t>
              </a:r>
              <a:r>
                <a:rPr lang="en-US" sz="2400" dirty="0">
                  <a:solidFill>
                    <a:schemeClr val="bg1"/>
                  </a:solidFill>
                  <a:latin typeface="Times New Roman" panose="02020603050405020304" pitchFamily="18" charset="0"/>
                  <a:cs typeface="Times New Roman" panose="02020603050405020304" pitchFamily="18" charset="0"/>
                </a:rPr>
                <a:t> Shi, </a:t>
              </a:r>
              <a:r>
                <a:rPr lang="en-US" sz="2400" dirty="0" err="1">
                  <a:solidFill>
                    <a:schemeClr val="bg1"/>
                  </a:solidFill>
                  <a:latin typeface="Times New Roman" panose="02020603050405020304" pitchFamily="18" charset="0"/>
                  <a:cs typeface="Times New Roman" panose="02020603050405020304" pitchFamily="18" charset="0"/>
                </a:rPr>
                <a:t>Weihua</a:t>
              </a:r>
              <a:r>
                <a:rPr lang="en-US" sz="2400" dirty="0">
                  <a:solidFill>
                    <a:schemeClr val="bg1"/>
                  </a:solidFill>
                  <a:latin typeface="Times New Roman" panose="02020603050405020304" pitchFamily="18" charset="0"/>
                  <a:cs typeface="Times New Roman" panose="02020603050405020304" pitchFamily="18" charset="0"/>
                </a:rPr>
                <a:t> Tang</a:t>
              </a:r>
            </a:p>
            <a:p>
              <a:r>
                <a:rPr lang="en-US" sz="2400" dirty="0">
                  <a:solidFill>
                    <a:schemeClr val="bg1"/>
                  </a:solidFill>
                  <a:latin typeface="Times New Roman" panose="02020603050405020304" pitchFamily="18" charset="0"/>
                  <a:cs typeface="Times New Roman" panose="02020603050405020304" pitchFamily="18" charset="0"/>
                </a:rPr>
                <a:t>10.) Electronegativity and Bond Energy</a:t>
              </a:r>
            </a:p>
            <a:p>
              <a:pPr lvl="1"/>
              <a:r>
                <a:rPr lang="en-US" sz="2400" dirty="0">
                  <a:solidFill>
                    <a:schemeClr val="bg1"/>
                  </a:solidFill>
                  <a:latin typeface="Times New Roman" panose="02020603050405020304" pitchFamily="18" charset="0"/>
                  <a:cs typeface="Times New Roman" panose="02020603050405020304" pitchFamily="18" charset="0"/>
                </a:rPr>
                <a:t>Author: R. T. Sanderson</a:t>
              </a:r>
            </a:p>
            <a:p>
              <a:pPr lvl="1"/>
              <a:endParaRPr lang="en-US" sz="2400" dirty="0" smtClean="0">
                <a:solidFill>
                  <a:schemeClr val="bg1"/>
                </a:solidFill>
              </a:endParaRPr>
            </a:p>
          </p:txBody>
        </p:sp>
      </p:gr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460573" y="2168345"/>
            <a:ext cx="10892874" cy="15544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92943" y="829147"/>
            <a:ext cx="5212080" cy="52120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1516" name="Group 1515"/>
          <p:cNvGrpSpPr/>
          <p:nvPr/>
        </p:nvGrpSpPr>
        <p:grpSpPr>
          <a:xfrm>
            <a:off x="672501" y="7212265"/>
            <a:ext cx="12466156" cy="18229839"/>
            <a:chOff x="672501" y="7212265"/>
            <a:chExt cx="12466156" cy="18229839"/>
          </a:xfrm>
        </p:grpSpPr>
        <p:sp>
          <p:nvSpPr>
            <p:cNvPr id="9" name="Text Box 18"/>
            <p:cNvSpPr txBox="1">
              <a:spLocks noChangeArrowheads="1"/>
            </p:cNvSpPr>
            <p:nvPr/>
          </p:nvSpPr>
          <p:spPr bwMode="auto">
            <a:xfrm>
              <a:off x="3825800" y="7212265"/>
              <a:ext cx="3177272" cy="707886"/>
            </a:xfrm>
            <a:prstGeom prst="rect">
              <a:avLst/>
            </a:prstGeom>
            <a:noFill/>
            <a:ln w="9525">
              <a:noFill/>
              <a:miter lim="800000"/>
              <a:headEnd/>
              <a:tailEnd/>
            </a:ln>
          </p:spPr>
          <p:txBody>
            <a:bodyPr wrap="none">
              <a:prstTxWarp prst="textNoShape">
                <a:avLst/>
              </a:prstTxWarp>
              <a:spAutoFit/>
            </a:bodyPr>
            <a:lstStyle/>
            <a:p>
              <a:pPr defTabSz="4597400"/>
              <a:r>
                <a:rPr lang="en-US" sz="4000" b="1" dirty="0">
                  <a:solidFill>
                    <a:srgbClr val="FFFFFF"/>
                  </a:solidFill>
                  <a:latin typeface="Arial"/>
                  <a:cs typeface="Arial"/>
                </a:rPr>
                <a:t>Background</a:t>
              </a:r>
            </a:p>
          </p:txBody>
        </p:sp>
        <p:sp>
          <p:nvSpPr>
            <p:cNvPr id="10" name="Text Box 53"/>
            <p:cNvSpPr txBox="1">
              <a:spLocks noChangeArrowheads="1"/>
            </p:cNvSpPr>
            <p:nvPr/>
          </p:nvSpPr>
          <p:spPr bwMode="auto">
            <a:xfrm>
              <a:off x="672501" y="7991173"/>
              <a:ext cx="11927217" cy="17450931"/>
            </a:xfrm>
            <a:prstGeom prst="rect">
              <a:avLst/>
            </a:prstGeom>
            <a:noFill/>
            <a:ln w="9525">
              <a:noFill/>
              <a:miter lim="800000"/>
              <a:headEnd/>
              <a:tailEnd/>
            </a:ln>
          </p:spPr>
          <p:txBody>
            <a:bodyPr wrap="square">
              <a:prstTxWarp prst="textNoShape">
                <a:avLst/>
              </a:prstTxWarp>
              <a:spAutoFit/>
            </a:bodyPr>
            <a:lstStyle/>
            <a:p>
              <a:pPr marL="342900" indent="-342900" algn="just" defTabSz="4597400">
                <a:spcBef>
                  <a:spcPct val="50000"/>
                </a:spcBef>
                <a:buFont typeface="Arial" pitchFamily="-110" charset="0"/>
                <a:buChar char="•"/>
              </a:pPr>
              <a:r>
                <a:rPr lang="en-US" sz="2400" dirty="0" smtClean="0">
                  <a:solidFill>
                    <a:srgbClr val="FFFFFF"/>
                  </a:solidFill>
                  <a:latin typeface="Times New Roman" panose="02020603050405020304" pitchFamily="18" charset="0"/>
                  <a:cs typeface="Times New Roman" panose="02020603050405020304" pitchFamily="18" charset="0"/>
                </a:rPr>
                <a:t>Definitions:</a:t>
              </a:r>
            </a:p>
            <a:p>
              <a:pPr marL="2537460" lvl="1"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Heterostructure- combination of multiple heterojunctions</a:t>
              </a:r>
            </a:p>
            <a:p>
              <a:pPr marL="2537460" lvl="1"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Heterojunction- interface that occurs between 2 layers of dissimilar crystalline semiconductors</a:t>
              </a:r>
            </a:p>
            <a:p>
              <a:pPr marL="2537460" lvl="1"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Band Gap- energy range in a solid where no electron state can exist, in between a valence band and conduction </a:t>
              </a:r>
              <a:r>
                <a:rPr lang="en-US" sz="2400" dirty="0" smtClean="0">
                  <a:solidFill>
                    <a:schemeClr val="bg1"/>
                  </a:solidFill>
                  <a:latin typeface="Times New Roman" panose="02020603050405020304" pitchFamily="18" charset="0"/>
                  <a:cs typeface="Times New Roman" panose="02020603050405020304" pitchFamily="18" charset="0"/>
                </a:rPr>
                <a:t>band</a:t>
              </a:r>
            </a:p>
            <a:p>
              <a:pPr marL="2537460" lvl="1" indent="-342900">
                <a:buFont typeface="Arial" panose="020B0604020202020204" pitchFamily="34" charset="0"/>
                <a:buChar char="•"/>
              </a:pPr>
              <a:r>
                <a:rPr lang="en-US" sz="2400" dirty="0" err="1">
                  <a:solidFill>
                    <a:schemeClr val="bg1"/>
                  </a:solidFill>
                  <a:latin typeface="Times New Roman" panose="02020603050405020304" pitchFamily="18" charset="0"/>
                  <a:cs typeface="Times New Roman" panose="02020603050405020304" pitchFamily="18" charset="0"/>
                </a:rPr>
                <a:t>Chalcogenide</a:t>
              </a:r>
              <a:r>
                <a:rPr lang="en-US" sz="2400" dirty="0">
                  <a:solidFill>
                    <a:schemeClr val="bg1"/>
                  </a:solidFill>
                  <a:latin typeface="Times New Roman" panose="02020603050405020304" pitchFamily="18" charset="0"/>
                  <a:cs typeface="Times New Roman" panose="02020603050405020304" pitchFamily="18" charset="0"/>
                </a:rPr>
                <a:t>- chemical compound consisting of at least one </a:t>
              </a:r>
              <a:r>
                <a:rPr lang="en-US" sz="2400" dirty="0" err="1">
                  <a:solidFill>
                    <a:schemeClr val="bg1"/>
                  </a:solidFill>
                  <a:latin typeface="Times New Roman" panose="02020603050405020304" pitchFamily="18" charset="0"/>
                  <a:cs typeface="Times New Roman" panose="02020603050405020304" pitchFamily="18" charset="0"/>
                </a:rPr>
                <a:t>chalcogen</a:t>
              </a:r>
              <a:r>
                <a:rPr lang="en-US" sz="2400" dirty="0">
                  <a:solidFill>
                    <a:schemeClr val="bg1"/>
                  </a:solidFill>
                  <a:latin typeface="Times New Roman" panose="02020603050405020304" pitchFamily="18" charset="0"/>
                  <a:cs typeface="Times New Roman" panose="02020603050405020304" pitchFamily="18" charset="0"/>
                </a:rPr>
                <a:t> (Sulfur, Selenium, Tellurium) anion and at least one more electropositive element (ex. MoS2)</a:t>
              </a:r>
            </a:p>
            <a:p>
              <a:pPr marL="2537460" lvl="1"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Substrate - the surface or material on which a material grows (what we make our films on)</a:t>
              </a:r>
            </a:p>
            <a:p>
              <a:pPr marL="2537460" lvl="1"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TMD – Transition Metal </a:t>
              </a:r>
              <a:r>
                <a:rPr lang="en-US" sz="2400" dirty="0" err="1" smtClean="0">
                  <a:solidFill>
                    <a:schemeClr val="bg1"/>
                  </a:solidFill>
                  <a:latin typeface="Times New Roman" panose="02020603050405020304" pitchFamily="18" charset="0"/>
                  <a:cs typeface="Times New Roman" panose="02020603050405020304" pitchFamily="18" charset="0"/>
                </a:rPr>
                <a:t>Dichalcogenide</a:t>
              </a:r>
              <a:endParaRPr lang="en-US" sz="2400" dirty="0" smtClean="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smtClean="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smtClean="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smtClean="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smtClean="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smtClean="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smtClean="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smtClean="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lvl="1"/>
              <a:endParaRPr lang="en-US" sz="2400" dirty="0" smtClean="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400" dirty="0" smtClean="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400" dirty="0" smtClean="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endParaRPr lang="en-US" sz="2400" dirty="0">
                <a:solidFill>
                  <a:schemeClr val="bg1"/>
                </a:solidFill>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smtClean="0">
                  <a:solidFill>
                    <a:schemeClr val="bg1"/>
                  </a:solidFill>
                  <a:latin typeface="Times New Roman" panose="02020603050405020304" pitchFamily="18" charset="0"/>
                  <a:cs typeface="Times New Roman" panose="02020603050405020304" pitchFamily="18" charset="0"/>
                </a:rPr>
                <a:t>Applications:</a:t>
              </a:r>
            </a:p>
            <a:p>
              <a:pPr marL="2480310" lvl="1" indent="-285750">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Can be used for things such as solar cells</a:t>
              </a:r>
            </a:p>
            <a:p>
              <a:pPr marL="2480310" lvl="1" indent="-285750">
                <a:buFont typeface="Arial" panose="020B0604020202020204" pitchFamily="34" charset="0"/>
                <a:buChar char="•"/>
              </a:pPr>
              <a:r>
                <a:rPr lang="en-US" sz="2800" dirty="0" err="1">
                  <a:solidFill>
                    <a:schemeClr val="bg1"/>
                  </a:solidFill>
                  <a:latin typeface="Times New Roman" panose="02020603050405020304" pitchFamily="18" charset="0"/>
                  <a:cs typeface="Times New Roman" panose="02020603050405020304" pitchFamily="18" charset="0"/>
                </a:rPr>
                <a:t>Optoelectric</a:t>
              </a:r>
              <a:r>
                <a:rPr lang="en-US" sz="2800" dirty="0">
                  <a:solidFill>
                    <a:schemeClr val="bg1"/>
                  </a:solidFill>
                  <a:latin typeface="Times New Roman" panose="02020603050405020304" pitchFamily="18" charset="0"/>
                  <a:cs typeface="Times New Roman" panose="02020603050405020304" pitchFamily="18" charset="0"/>
                </a:rPr>
                <a:t> Devices</a:t>
              </a:r>
            </a:p>
            <a:p>
              <a:pPr marL="2480310" lvl="1" indent="-285750">
                <a:buFont typeface="Arial" panose="020B0604020202020204" pitchFamily="34" charset="0"/>
                <a:buChar char="•"/>
              </a:pPr>
              <a:r>
                <a:rPr lang="en-US" sz="2800" dirty="0">
                  <a:solidFill>
                    <a:schemeClr val="bg1"/>
                  </a:solidFill>
                  <a:latin typeface="Times New Roman" panose="02020603050405020304" pitchFamily="18" charset="0"/>
                  <a:cs typeface="Times New Roman" panose="02020603050405020304" pitchFamily="18" charset="0"/>
                </a:rPr>
                <a:t>Other Low-Power </a:t>
              </a:r>
              <a:r>
                <a:rPr lang="en-US" sz="2800" dirty="0" smtClean="0">
                  <a:solidFill>
                    <a:schemeClr val="bg1"/>
                  </a:solidFill>
                  <a:latin typeface="Times New Roman" panose="02020603050405020304" pitchFamily="18" charset="0"/>
                  <a:cs typeface="Times New Roman" panose="02020603050405020304" pitchFamily="18" charset="0"/>
                </a:rPr>
                <a:t>Electronics</a:t>
              </a:r>
              <a:endParaRPr lang="en-US" sz="2400" dirty="0">
                <a:solidFill>
                  <a:schemeClr val="bg1"/>
                </a:solidFill>
              </a:endParaRPr>
            </a:p>
            <a:p>
              <a:pPr marL="342900" indent="-342900" defTabSz="4597400">
                <a:spcBef>
                  <a:spcPct val="50000"/>
                </a:spcBef>
                <a:buFont typeface="Arial" pitchFamily="-110" charset="0"/>
                <a:buChar char="•"/>
              </a:pPr>
              <a:endParaRPr lang="en-US" sz="2400" dirty="0"/>
            </a:p>
            <a:p>
              <a:pPr marL="342900" indent="-342900" defTabSz="4597400">
                <a:spcBef>
                  <a:spcPct val="50000"/>
                </a:spcBef>
              </a:pPr>
              <a:r>
                <a:rPr lang="en-US" sz="2400" dirty="0"/>
                <a:t> </a:t>
              </a:r>
            </a:p>
            <a:p>
              <a:pPr marL="342900" indent="-342900" algn="ctr" defTabSz="4597400">
                <a:spcBef>
                  <a:spcPct val="50000"/>
                </a:spcBef>
                <a:buFont typeface="Arial" pitchFamily="-110" charset="0"/>
                <a:buChar char="•"/>
              </a:pPr>
              <a:endParaRPr lang="en-US" sz="2400" dirty="0"/>
            </a:p>
            <a:p>
              <a:pPr marL="342900" indent="-342900" defTabSz="4597400">
                <a:spcBef>
                  <a:spcPct val="50000"/>
                </a:spcBef>
                <a:buFont typeface="Arial" pitchFamily="-110" charset="0"/>
                <a:buChar char="•"/>
              </a:pPr>
              <a:endParaRPr lang="en-US" sz="2400" dirty="0"/>
            </a:p>
            <a:p>
              <a:pPr marL="342900" indent="-342900" defTabSz="4597400">
                <a:spcBef>
                  <a:spcPct val="50000"/>
                </a:spcBef>
                <a:buFont typeface="Arial" pitchFamily="-110" charset="0"/>
                <a:buChar char="•"/>
              </a:pPr>
              <a:endParaRPr lang="en-US" sz="2400" dirty="0"/>
            </a:p>
            <a:p>
              <a:pPr marL="342900" indent="-342900" defTabSz="4597400">
                <a:spcBef>
                  <a:spcPct val="50000"/>
                </a:spcBef>
                <a:buFont typeface="Arial" pitchFamily="-110" charset="0"/>
                <a:buChar char="•"/>
              </a:pPr>
              <a:endParaRPr lang="en-US" sz="2400" dirty="0"/>
            </a:p>
            <a:p>
              <a:pPr marL="342900" indent="-342900" defTabSz="4597400">
                <a:spcBef>
                  <a:spcPct val="50000"/>
                </a:spcBef>
                <a:buFont typeface="Arial" pitchFamily="-110" charset="0"/>
                <a:buChar char="•"/>
              </a:pPr>
              <a:endParaRPr lang="en-US" sz="2400" dirty="0"/>
            </a:p>
          </p:txBody>
        </p:sp>
        <p:pic>
          <p:nvPicPr>
            <p:cNvPr id="45" name="Picture 44"/>
            <p:cNvPicPr>
              <a:picLocks noChangeAspect="1"/>
            </p:cNvPicPr>
            <p:nvPr/>
          </p:nvPicPr>
          <p:blipFill>
            <a:blip r:embed="rId5"/>
            <a:stretch>
              <a:fillRect/>
            </a:stretch>
          </p:blipFill>
          <p:spPr>
            <a:xfrm>
              <a:off x="672501" y="12681732"/>
              <a:ext cx="4230991" cy="5541744"/>
            </a:xfrm>
            <a:prstGeom prst="rect">
              <a:avLst/>
            </a:prstGeom>
          </p:spPr>
        </p:pic>
        <p:grpSp>
          <p:nvGrpSpPr>
            <p:cNvPr id="46" name="Group 45"/>
            <p:cNvGrpSpPr/>
            <p:nvPr/>
          </p:nvGrpSpPr>
          <p:grpSpPr>
            <a:xfrm>
              <a:off x="6981088" y="12307329"/>
              <a:ext cx="4937760" cy="4206290"/>
              <a:chOff x="3608277" y="1539885"/>
              <a:chExt cx="5312415" cy="4590395"/>
            </a:xfrm>
          </p:grpSpPr>
          <p:sp>
            <p:nvSpPr>
              <p:cNvPr id="47" name="TextBox 46"/>
              <p:cNvSpPr txBox="1"/>
              <p:nvPr/>
            </p:nvSpPr>
            <p:spPr>
              <a:xfrm>
                <a:off x="3608277" y="1777125"/>
                <a:ext cx="2461394" cy="772528"/>
              </a:xfrm>
              <a:prstGeom prst="rect">
                <a:avLst/>
              </a:prstGeom>
              <a:noFill/>
            </p:spPr>
            <p:txBody>
              <a:bodyPr wrap="none" rtlCol="0">
                <a:spAutoFit/>
              </a:bodyPr>
              <a:lstStyle/>
              <a:p>
                <a:r>
                  <a:rPr lang="en-US" sz="2000" dirty="0" smtClean="0">
                    <a:solidFill>
                      <a:schemeClr val="bg1"/>
                    </a:solidFill>
                  </a:rPr>
                  <a:t>M= Transition Metal</a:t>
                </a:r>
              </a:p>
              <a:p>
                <a:endParaRPr lang="en-US" sz="2000" dirty="0">
                  <a:solidFill>
                    <a:schemeClr val="bg1"/>
                  </a:solidFill>
                </a:endParaRPr>
              </a:p>
            </p:txBody>
          </p:sp>
          <p:sp>
            <p:nvSpPr>
              <p:cNvPr id="48" name="TextBox 47"/>
              <p:cNvSpPr txBox="1"/>
              <p:nvPr/>
            </p:nvSpPr>
            <p:spPr>
              <a:xfrm>
                <a:off x="6368882" y="1539885"/>
                <a:ext cx="1761815" cy="772528"/>
              </a:xfrm>
              <a:prstGeom prst="rect">
                <a:avLst/>
              </a:prstGeom>
              <a:noFill/>
            </p:spPr>
            <p:txBody>
              <a:bodyPr wrap="none" rtlCol="0">
                <a:spAutoFit/>
              </a:bodyPr>
              <a:lstStyle/>
              <a:p>
                <a:r>
                  <a:rPr lang="en-US" sz="2000" dirty="0" smtClean="0">
                    <a:solidFill>
                      <a:schemeClr val="bg1"/>
                    </a:solidFill>
                  </a:rPr>
                  <a:t>X = </a:t>
                </a:r>
                <a:r>
                  <a:rPr lang="en-US" sz="2000" dirty="0" err="1" smtClean="0">
                    <a:solidFill>
                      <a:schemeClr val="bg1"/>
                    </a:solidFill>
                  </a:rPr>
                  <a:t>Chalcogen</a:t>
                </a:r>
                <a:endParaRPr lang="en-US" sz="2000" dirty="0">
                  <a:solidFill>
                    <a:schemeClr val="bg1"/>
                  </a:solidFill>
                </a:endParaRPr>
              </a:p>
              <a:p>
                <a:endParaRPr lang="en-US" sz="2000" dirty="0">
                  <a:solidFill>
                    <a:schemeClr val="bg1"/>
                  </a:solidFill>
                </a:endParaRPr>
              </a:p>
            </p:txBody>
          </p:sp>
          <p:grpSp>
            <p:nvGrpSpPr>
              <p:cNvPr id="49" name="Group 48"/>
              <p:cNvGrpSpPr/>
              <p:nvPr/>
            </p:nvGrpSpPr>
            <p:grpSpPr>
              <a:xfrm>
                <a:off x="3822633" y="2910671"/>
                <a:ext cx="1686758" cy="2039203"/>
                <a:chOff x="6269236" y="3154680"/>
                <a:chExt cx="1686758" cy="2039203"/>
              </a:xfrm>
            </p:grpSpPr>
            <p:sp>
              <p:nvSpPr>
                <p:cNvPr id="59" name="Rectangle 58"/>
                <p:cNvSpPr/>
                <p:nvPr/>
              </p:nvSpPr>
              <p:spPr>
                <a:xfrm rot="21424299">
                  <a:off x="6486114" y="4147921"/>
                  <a:ext cx="1469880" cy="1031558"/>
                </a:xfrm>
                <a:prstGeom prst="rect">
                  <a:avLst/>
                </a:prstGeom>
                <a:solidFill>
                  <a:schemeClr val="accent3"/>
                </a:solidFill>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p:nvSpPr>
              <p:spPr>
                <a:xfrm>
                  <a:off x="6409628" y="3154680"/>
                  <a:ext cx="1469880" cy="1031558"/>
                </a:xfrm>
                <a:prstGeom prst="rect">
                  <a:avLst/>
                </a:prstGeom>
                <a:solidFill>
                  <a:schemeClr val="accent3"/>
                </a:solidFill>
                <a:ln>
                  <a:noFill/>
                </a:ln>
                <a:effectLst>
                  <a:outerShdw blurRad="225425" dist="50800" dir="5220000" algn="ctr">
                    <a:srgbClr val="000000">
                      <a:alpha val="33000"/>
                    </a:srgbClr>
                  </a:outerShdw>
                </a:effectLst>
                <a:scene3d>
                  <a:camera prst="perspectiveFront" fov="3300000">
                    <a:rot lat="486000" lon="19530000" rev="174000"/>
                  </a:camera>
                  <a:lightRig rig="harsh" dir="t">
                    <a:rot lat="0" lon="0" rev="3000000"/>
                  </a:lightRig>
                </a:scene3d>
                <a:sp3d extrusionH="254000" contourW="19050">
                  <a:bevelT w="82550" h="44450" prst="angle"/>
                  <a:bevelB w="82550" h="44450" prst="angl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p:cNvSpPr txBox="1"/>
                <p:nvPr/>
              </p:nvSpPr>
              <p:spPr>
                <a:xfrm>
                  <a:off x="6269236" y="3154680"/>
                  <a:ext cx="1557687" cy="1007645"/>
                </a:xfrm>
                <a:prstGeom prst="rect">
                  <a:avLst/>
                </a:prstGeom>
                <a:noFill/>
              </p:spPr>
              <p:txBody>
                <a:bodyPr wrap="none" rtlCol="0">
                  <a:spAutoFit/>
                  <a:scene3d>
                    <a:camera prst="perspectiveContrastingRightFacing"/>
                    <a:lightRig rig="threePt" dir="t"/>
                  </a:scene3d>
                </a:bodyPr>
                <a:lstStyle/>
                <a:p>
                  <a:r>
                    <a:rPr lang="en-US" sz="1800" dirty="0" smtClean="0"/>
                    <a:t>42</a:t>
                  </a:r>
                </a:p>
                <a:p>
                  <a:r>
                    <a:rPr lang="en-US" sz="1800" dirty="0" smtClean="0"/>
                    <a:t>Mo</a:t>
                  </a:r>
                </a:p>
                <a:p>
                  <a:r>
                    <a:rPr lang="en-US" sz="1800" dirty="0" smtClean="0"/>
                    <a:t>Molybdenum</a:t>
                  </a:r>
                  <a:endParaRPr lang="en-US" sz="1800" dirty="0"/>
                </a:p>
              </p:txBody>
            </p:sp>
            <p:sp>
              <p:nvSpPr>
                <p:cNvPr id="62" name="TextBox 61"/>
                <p:cNvSpPr txBox="1"/>
                <p:nvPr/>
              </p:nvSpPr>
              <p:spPr>
                <a:xfrm>
                  <a:off x="6615347" y="4186238"/>
                  <a:ext cx="1112594" cy="1007645"/>
                </a:xfrm>
                <a:prstGeom prst="rect">
                  <a:avLst/>
                </a:prstGeom>
                <a:noFill/>
              </p:spPr>
              <p:txBody>
                <a:bodyPr wrap="none" rtlCol="0">
                  <a:spAutoFit/>
                  <a:scene3d>
                    <a:camera prst="perspectiveContrastingRightFacing"/>
                    <a:lightRig rig="threePt" dir="t"/>
                  </a:scene3d>
                </a:bodyPr>
                <a:lstStyle/>
                <a:p>
                  <a:r>
                    <a:rPr lang="en-US" sz="1800" dirty="0" smtClean="0"/>
                    <a:t>74</a:t>
                  </a:r>
                </a:p>
                <a:p>
                  <a:r>
                    <a:rPr lang="en-US" sz="1800" dirty="0" smtClean="0"/>
                    <a:t>W</a:t>
                  </a:r>
                </a:p>
                <a:p>
                  <a:r>
                    <a:rPr lang="en-US" sz="1800" dirty="0" smtClean="0"/>
                    <a:t>Tungsten</a:t>
                  </a:r>
                  <a:endParaRPr lang="en-US" sz="1800" dirty="0"/>
                </a:p>
              </p:txBody>
            </p:sp>
          </p:grpSp>
          <p:grpSp>
            <p:nvGrpSpPr>
              <p:cNvPr id="50" name="Group 49"/>
              <p:cNvGrpSpPr/>
              <p:nvPr/>
            </p:nvGrpSpPr>
            <p:grpSpPr>
              <a:xfrm>
                <a:off x="6940555" y="2135497"/>
                <a:ext cx="1980137" cy="3994783"/>
                <a:chOff x="9144465" y="2623502"/>
                <a:chExt cx="1980137" cy="3994783"/>
              </a:xfrm>
            </p:grpSpPr>
            <p:sp>
              <p:nvSpPr>
                <p:cNvPr id="51" name="Rectangle 50"/>
                <p:cNvSpPr/>
                <p:nvPr/>
              </p:nvSpPr>
              <p:spPr>
                <a:xfrm rot="844530">
                  <a:off x="9144465" y="5586727"/>
                  <a:ext cx="1469880" cy="1031558"/>
                </a:xfrm>
                <a:prstGeom prst="rect">
                  <a:avLst/>
                </a:prstGeom>
                <a:solidFill>
                  <a:schemeClr val="accent1"/>
                </a:solidFill>
                <a:ln>
                  <a:noFill/>
                </a:ln>
                <a:effectLst>
                  <a:outerShdw blurRad="225425" dist="50800" dir="5220000" algn="ctr">
                    <a:srgbClr val="000000">
                      <a:alpha val="33000"/>
                    </a:srgbClr>
                  </a:outerShdw>
                </a:effectLst>
                <a:scene3d>
                  <a:camera prst="perspectiveHeroicExtremeLeftFacing"/>
                  <a:lightRig rig="harsh" dir="t">
                    <a:rot lat="0" lon="0" rev="3000000"/>
                  </a:lightRig>
                </a:scene3d>
                <a:sp3d extrusionH="254000" contourW="19050">
                  <a:bevelT w="82550" h="44450" prst="angle"/>
                  <a:bevelB w="82550" h="44450" prst="angl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rot="591285">
                  <a:off x="9403472" y="4618207"/>
                  <a:ext cx="1469880" cy="1031558"/>
                </a:xfrm>
                <a:prstGeom prst="rect">
                  <a:avLst/>
                </a:prstGeom>
                <a:solidFill>
                  <a:schemeClr val="accent1"/>
                </a:solidFill>
                <a:ln>
                  <a:noFill/>
                </a:ln>
                <a:effectLst>
                  <a:outerShdw blurRad="225425" dist="50800" dir="5220000" algn="ctr">
                    <a:srgbClr val="000000">
                      <a:alpha val="33000"/>
                    </a:srgbClr>
                  </a:outerShdw>
                </a:effectLst>
                <a:scene3d>
                  <a:camera prst="perspectiveHeroicExtremeLeftFacing"/>
                  <a:lightRig rig="harsh" dir="t">
                    <a:rot lat="0" lon="0" rev="3000000"/>
                  </a:lightRig>
                </a:scene3d>
                <a:sp3d extrusionH="254000" contourW="19050">
                  <a:bevelT w="82550" h="44450" prst="angle"/>
                  <a:bevelB w="82550" h="44450" prst="angl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p:nvSpPr>
              <p:spPr>
                <a:xfrm rot="266392">
                  <a:off x="9573060" y="3647299"/>
                  <a:ext cx="1469880" cy="1031558"/>
                </a:xfrm>
                <a:prstGeom prst="rect">
                  <a:avLst/>
                </a:prstGeom>
                <a:solidFill>
                  <a:schemeClr val="accent1"/>
                </a:solidFill>
                <a:ln>
                  <a:noFill/>
                </a:ln>
                <a:effectLst>
                  <a:outerShdw blurRad="225425" dist="50800" dir="5220000" algn="ctr">
                    <a:srgbClr val="000000">
                      <a:alpha val="33000"/>
                    </a:srgbClr>
                  </a:outerShdw>
                </a:effectLst>
                <a:scene3d>
                  <a:camera prst="perspectiveHeroicExtremeLeftFacing"/>
                  <a:lightRig rig="harsh" dir="t">
                    <a:rot lat="0" lon="0" rev="3000000"/>
                  </a:lightRig>
                </a:scene3d>
                <a:sp3d extrusionH="254000" contourW="19050">
                  <a:bevelT w="82550" h="44450" prst="angle"/>
                  <a:bevelB w="82550" h="44450" prst="angl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9654722" y="2652133"/>
                  <a:ext cx="1469880" cy="1031558"/>
                </a:xfrm>
                <a:prstGeom prst="rect">
                  <a:avLst/>
                </a:prstGeom>
                <a:solidFill>
                  <a:schemeClr val="accent1"/>
                </a:solidFill>
                <a:ln>
                  <a:noFill/>
                </a:ln>
                <a:effectLst>
                  <a:outerShdw blurRad="225425" dist="50800" dir="5220000" algn="ctr">
                    <a:srgbClr val="000000">
                      <a:alpha val="33000"/>
                    </a:srgbClr>
                  </a:outerShdw>
                </a:effectLst>
                <a:scene3d>
                  <a:camera prst="perspectiveHeroicExtremeLeftFacing"/>
                  <a:lightRig rig="harsh" dir="t">
                    <a:rot lat="0" lon="0" rev="3000000"/>
                  </a:lightRig>
                </a:scene3d>
                <a:sp3d extrusionH="254000" contourW="19050">
                  <a:bevelT w="82550" h="44450" prst="angle"/>
                  <a:bevelB w="82550" h="44450" prst="angle"/>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p:cNvSpPr txBox="1"/>
                <p:nvPr/>
              </p:nvSpPr>
              <p:spPr>
                <a:xfrm>
                  <a:off x="9925432" y="2623502"/>
                  <a:ext cx="947375" cy="1007645"/>
                </a:xfrm>
                <a:prstGeom prst="rect">
                  <a:avLst/>
                </a:prstGeom>
                <a:noFill/>
              </p:spPr>
              <p:txBody>
                <a:bodyPr wrap="none" rtlCol="0">
                  <a:spAutoFit/>
                  <a:scene3d>
                    <a:camera prst="perspectiveHeroicExtremeLeftFacing"/>
                    <a:lightRig rig="threePt" dir="t"/>
                  </a:scene3d>
                </a:bodyPr>
                <a:lstStyle/>
                <a:p>
                  <a:r>
                    <a:rPr lang="en-US" sz="1800" dirty="0" smtClean="0"/>
                    <a:t>8</a:t>
                  </a:r>
                </a:p>
                <a:p>
                  <a:r>
                    <a:rPr lang="en-US" sz="1800" dirty="0" smtClean="0"/>
                    <a:t>O</a:t>
                  </a:r>
                </a:p>
                <a:p>
                  <a:r>
                    <a:rPr lang="en-US" sz="1800" dirty="0" smtClean="0"/>
                    <a:t>Oxygen</a:t>
                  </a:r>
                  <a:endParaRPr lang="en-US" sz="1800" dirty="0"/>
                </a:p>
              </p:txBody>
            </p:sp>
            <p:sp>
              <p:nvSpPr>
                <p:cNvPr id="56" name="TextBox 55"/>
                <p:cNvSpPr txBox="1"/>
                <p:nvPr/>
              </p:nvSpPr>
              <p:spPr>
                <a:xfrm rot="565091">
                  <a:off x="9829509" y="3621513"/>
                  <a:ext cx="793675" cy="1007645"/>
                </a:xfrm>
                <a:prstGeom prst="rect">
                  <a:avLst/>
                </a:prstGeom>
                <a:noFill/>
              </p:spPr>
              <p:txBody>
                <a:bodyPr wrap="none" rtlCol="0">
                  <a:spAutoFit/>
                  <a:scene3d>
                    <a:camera prst="perspectiveHeroicExtremeLeftFacing"/>
                    <a:lightRig rig="threePt" dir="t"/>
                  </a:scene3d>
                </a:bodyPr>
                <a:lstStyle/>
                <a:p>
                  <a:r>
                    <a:rPr lang="en-US" sz="1800" dirty="0" smtClean="0"/>
                    <a:t>16</a:t>
                  </a:r>
                </a:p>
                <a:p>
                  <a:r>
                    <a:rPr lang="en-US" sz="1800" dirty="0" smtClean="0"/>
                    <a:t>S</a:t>
                  </a:r>
                </a:p>
                <a:p>
                  <a:r>
                    <a:rPr lang="en-US" sz="1800" dirty="0" smtClean="0"/>
                    <a:t>Sulfur</a:t>
                  </a:r>
                  <a:endParaRPr lang="en-US" sz="1800" dirty="0"/>
                </a:p>
              </p:txBody>
            </p:sp>
            <p:sp>
              <p:nvSpPr>
                <p:cNvPr id="57" name="TextBox 56"/>
                <p:cNvSpPr txBox="1"/>
                <p:nvPr/>
              </p:nvSpPr>
              <p:spPr>
                <a:xfrm rot="539762">
                  <a:off x="9500934" y="4617877"/>
                  <a:ext cx="1135153" cy="1007645"/>
                </a:xfrm>
                <a:prstGeom prst="rect">
                  <a:avLst/>
                </a:prstGeom>
                <a:noFill/>
              </p:spPr>
              <p:txBody>
                <a:bodyPr wrap="none" rtlCol="0">
                  <a:spAutoFit/>
                  <a:scene3d>
                    <a:camera prst="perspectiveHeroicExtremeLeftFacing"/>
                    <a:lightRig rig="threePt" dir="t"/>
                  </a:scene3d>
                </a:bodyPr>
                <a:lstStyle/>
                <a:p>
                  <a:r>
                    <a:rPr lang="en-US" sz="1800" dirty="0" smtClean="0"/>
                    <a:t>34</a:t>
                  </a:r>
                </a:p>
                <a:p>
                  <a:r>
                    <a:rPr lang="en-US" sz="1800" dirty="0" smtClean="0"/>
                    <a:t>Se</a:t>
                  </a:r>
                </a:p>
                <a:p>
                  <a:r>
                    <a:rPr lang="en-US" sz="1800" dirty="0" smtClean="0"/>
                    <a:t>Selenium</a:t>
                  </a:r>
                  <a:endParaRPr lang="en-US" sz="1800" dirty="0"/>
                </a:p>
              </p:txBody>
            </p:sp>
            <p:sp>
              <p:nvSpPr>
                <p:cNvPr id="58" name="TextBox 57"/>
                <p:cNvSpPr txBox="1"/>
                <p:nvPr/>
              </p:nvSpPr>
              <p:spPr>
                <a:xfrm rot="941259">
                  <a:off x="9309931" y="5551020"/>
                  <a:ext cx="1138947" cy="1007645"/>
                </a:xfrm>
                <a:prstGeom prst="rect">
                  <a:avLst/>
                </a:prstGeom>
                <a:noFill/>
              </p:spPr>
              <p:txBody>
                <a:bodyPr wrap="none" rtlCol="0">
                  <a:spAutoFit/>
                  <a:scene3d>
                    <a:camera prst="perspectiveHeroicExtremeLeftFacing"/>
                    <a:lightRig rig="threePt" dir="t"/>
                  </a:scene3d>
                </a:bodyPr>
                <a:lstStyle/>
                <a:p>
                  <a:r>
                    <a:rPr lang="en-US" sz="1800" dirty="0" smtClean="0"/>
                    <a:t>52</a:t>
                  </a:r>
                </a:p>
                <a:p>
                  <a:r>
                    <a:rPr lang="en-US" sz="1800" dirty="0" err="1" smtClean="0"/>
                    <a:t>Te</a:t>
                  </a:r>
                  <a:endParaRPr lang="en-US" sz="1800" dirty="0" smtClean="0"/>
                </a:p>
                <a:p>
                  <a:r>
                    <a:rPr lang="en-US" sz="1800" dirty="0" smtClean="0"/>
                    <a:t>Tellurium</a:t>
                  </a:r>
                  <a:endParaRPr lang="en-US" sz="1800" dirty="0"/>
                </a:p>
              </p:txBody>
            </p:sp>
          </p:grpSp>
        </p:grpSp>
        <p:grpSp>
          <p:nvGrpSpPr>
            <p:cNvPr id="63" name="Group 62"/>
            <p:cNvGrpSpPr/>
            <p:nvPr/>
          </p:nvGrpSpPr>
          <p:grpSpPr>
            <a:xfrm>
              <a:off x="4593835" y="15940153"/>
              <a:ext cx="4565673" cy="3998525"/>
              <a:chOff x="34637" y="1690255"/>
              <a:chExt cx="4397857" cy="3998525"/>
            </a:xfrm>
          </p:grpSpPr>
          <p:pic>
            <p:nvPicPr>
              <p:cNvPr id="64" name="Picture 63"/>
              <p:cNvPicPr>
                <a:picLocks noChangeAspect="1"/>
              </p:cNvPicPr>
              <p:nvPr/>
            </p:nvPicPr>
            <p:blipFill>
              <a:blip r:embed="rId6"/>
              <a:stretch>
                <a:fillRect/>
              </a:stretch>
            </p:blipFill>
            <p:spPr>
              <a:xfrm>
                <a:off x="574233" y="2142644"/>
                <a:ext cx="2976507" cy="3546136"/>
              </a:xfrm>
              <a:prstGeom prst="rect">
                <a:avLst/>
              </a:prstGeom>
            </p:spPr>
          </p:pic>
          <p:sp>
            <p:nvSpPr>
              <p:cNvPr id="65" name="TextBox 64"/>
              <p:cNvSpPr txBox="1"/>
              <p:nvPr/>
            </p:nvSpPr>
            <p:spPr>
              <a:xfrm>
                <a:off x="34637" y="1690255"/>
                <a:ext cx="4397857" cy="461665"/>
              </a:xfrm>
              <a:prstGeom prst="rect">
                <a:avLst/>
              </a:prstGeom>
              <a:noFill/>
            </p:spPr>
            <p:txBody>
              <a:bodyPr wrap="none" rtlCol="0">
                <a:spAutoFit/>
              </a:bodyPr>
              <a:lstStyle/>
              <a:p>
                <a:r>
                  <a:rPr lang="en-US" sz="2400" dirty="0" smtClean="0">
                    <a:solidFill>
                      <a:schemeClr val="bg1"/>
                    </a:solidFill>
                    <a:latin typeface="Times New Roman" panose="02020603050405020304" pitchFamily="18" charset="0"/>
                    <a:cs typeface="Times New Roman" panose="02020603050405020304" pitchFamily="18" charset="0"/>
                  </a:rPr>
                  <a:t>2D </a:t>
                </a:r>
                <a:r>
                  <a:rPr lang="en-US" sz="2400" dirty="0" smtClean="0">
                    <a:solidFill>
                      <a:schemeClr val="bg1"/>
                    </a:solidFill>
                    <a:latin typeface="Times New Roman" panose="02020603050405020304" pitchFamily="18" charset="0"/>
                    <a:cs typeface="Times New Roman" panose="02020603050405020304" pitchFamily="18" charset="0"/>
                  </a:rPr>
                  <a:t>Stacked </a:t>
                </a:r>
                <a:r>
                  <a:rPr lang="en-US" sz="2400" dirty="0">
                    <a:solidFill>
                      <a:schemeClr val="bg1"/>
                    </a:solidFill>
                    <a:latin typeface="Times New Roman" panose="02020603050405020304" pitchFamily="18" charset="0"/>
                    <a:cs typeface="Times New Roman" panose="02020603050405020304" pitchFamily="18" charset="0"/>
                  </a:rPr>
                  <a:t>C</a:t>
                </a:r>
                <a:r>
                  <a:rPr lang="en-US" sz="2400" dirty="0" smtClean="0">
                    <a:solidFill>
                      <a:schemeClr val="bg1"/>
                    </a:solidFill>
                    <a:latin typeface="Times New Roman" panose="02020603050405020304" pitchFamily="18" charset="0"/>
                    <a:cs typeface="Times New Roman" panose="02020603050405020304" pitchFamily="18" charset="0"/>
                  </a:rPr>
                  <a:t>rystal Heterostructure</a:t>
                </a:r>
                <a:endParaRPr lang="en-US" sz="2400" dirty="0">
                  <a:solidFill>
                    <a:schemeClr val="bg1"/>
                  </a:solidFill>
                  <a:latin typeface="Times New Roman" panose="02020603050405020304" pitchFamily="18" charset="0"/>
                  <a:cs typeface="Times New Roman" panose="02020603050405020304" pitchFamily="18" charset="0"/>
                </a:endParaRPr>
              </a:p>
            </p:txBody>
          </p:sp>
        </p:grpSp>
        <p:grpSp>
          <p:nvGrpSpPr>
            <p:cNvPr id="66" name="Group 65"/>
            <p:cNvGrpSpPr/>
            <p:nvPr/>
          </p:nvGrpSpPr>
          <p:grpSpPr>
            <a:xfrm>
              <a:off x="8301187" y="17152735"/>
              <a:ext cx="4837470" cy="1025260"/>
              <a:chOff x="4124700" y="2167208"/>
              <a:chExt cx="4837470" cy="1025260"/>
            </a:xfrm>
          </p:grpSpPr>
          <p:sp>
            <p:nvSpPr>
              <p:cNvPr id="67" name="TextBox 66"/>
              <p:cNvSpPr txBox="1"/>
              <p:nvPr/>
            </p:nvSpPr>
            <p:spPr>
              <a:xfrm>
                <a:off x="4124700" y="2167208"/>
                <a:ext cx="4175405" cy="461665"/>
              </a:xfrm>
              <a:prstGeom prst="rect">
                <a:avLst/>
              </a:prstGeom>
              <a:noFill/>
            </p:spPr>
            <p:txBody>
              <a:bodyPr wrap="square" rtlCol="0">
                <a:spAutoFit/>
              </a:bodyPr>
              <a:lstStyle/>
              <a:p>
                <a:r>
                  <a:rPr lang="en-US" sz="2400" dirty="0" err="1" smtClean="0">
                    <a:solidFill>
                      <a:schemeClr val="bg1"/>
                    </a:solidFill>
                    <a:latin typeface="Times New Roman" panose="02020603050405020304" pitchFamily="18" charset="0"/>
                    <a:cs typeface="Times New Roman" panose="02020603050405020304" pitchFamily="18" charset="0"/>
                  </a:rPr>
                  <a:t>Inplane</a:t>
                </a:r>
                <a:r>
                  <a:rPr lang="en-US" sz="2400" dirty="0" smtClean="0">
                    <a:solidFill>
                      <a:schemeClr val="bg1"/>
                    </a:solidFill>
                    <a:latin typeface="Times New Roman" panose="02020603050405020304" pitchFamily="18" charset="0"/>
                    <a:cs typeface="Times New Roman" panose="02020603050405020304" pitchFamily="18" charset="0"/>
                  </a:rPr>
                  <a:t> Heterostructure layout</a:t>
                </a:r>
                <a:endParaRPr lang="en-US" sz="2400" dirty="0">
                  <a:solidFill>
                    <a:schemeClr val="bg1"/>
                  </a:solidFill>
                  <a:latin typeface="Times New Roman" panose="02020603050405020304" pitchFamily="18" charset="0"/>
                  <a:cs typeface="Times New Roman" panose="02020603050405020304" pitchFamily="18" charset="0"/>
                </a:endParaRPr>
              </a:p>
            </p:txBody>
          </p:sp>
          <p:grpSp>
            <p:nvGrpSpPr>
              <p:cNvPr id="68" name="Group 67"/>
              <p:cNvGrpSpPr/>
              <p:nvPr/>
            </p:nvGrpSpPr>
            <p:grpSpPr>
              <a:xfrm>
                <a:off x="4141322" y="2701017"/>
                <a:ext cx="4820848" cy="491451"/>
                <a:chOff x="2983693" y="2362645"/>
                <a:chExt cx="4820848" cy="491451"/>
              </a:xfrm>
            </p:grpSpPr>
            <p:grpSp>
              <p:nvGrpSpPr>
                <p:cNvPr id="69" name="Group 68"/>
                <p:cNvGrpSpPr/>
                <p:nvPr/>
              </p:nvGrpSpPr>
              <p:grpSpPr>
                <a:xfrm>
                  <a:off x="2983693" y="2362645"/>
                  <a:ext cx="2541377" cy="491451"/>
                  <a:chOff x="2987824" y="2399744"/>
                  <a:chExt cx="2541377" cy="491451"/>
                </a:xfrm>
              </p:grpSpPr>
              <p:sp>
                <p:nvSpPr>
                  <p:cNvPr id="161" name="Rectangle 160"/>
                  <p:cNvSpPr/>
                  <p:nvPr/>
                </p:nvSpPr>
                <p:spPr>
                  <a:xfrm>
                    <a:off x="2987824" y="2399744"/>
                    <a:ext cx="2541377" cy="491451"/>
                  </a:xfrm>
                  <a:prstGeom prst="rect">
                    <a:avLst/>
                  </a:prstGeom>
                  <a:solidFill>
                    <a:srgbClr val="1F497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nvGrpSpPr>
                  <p:cNvPr id="162" name="Group 161"/>
                  <p:cNvGrpSpPr/>
                  <p:nvPr/>
                </p:nvGrpSpPr>
                <p:grpSpPr>
                  <a:xfrm>
                    <a:off x="3038573" y="2420888"/>
                    <a:ext cx="2397523" cy="421379"/>
                    <a:chOff x="2862841" y="2708920"/>
                    <a:chExt cx="2397523" cy="421379"/>
                  </a:xfrm>
                </p:grpSpPr>
                <p:sp>
                  <p:nvSpPr>
                    <p:cNvPr id="163" name="Can 162"/>
                    <p:cNvSpPr/>
                    <p:nvPr/>
                  </p:nvSpPr>
                  <p:spPr>
                    <a:xfrm rot="3148723">
                      <a:off x="3862496" y="2831799"/>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64" name="Can 163"/>
                    <p:cNvSpPr/>
                    <p:nvPr/>
                  </p:nvSpPr>
                  <p:spPr>
                    <a:xfrm rot="3147936">
                      <a:off x="3916925" y="2788926"/>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65" name="Can 164"/>
                    <p:cNvSpPr/>
                    <p:nvPr/>
                  </p:nvSpPr>
                  <p:spPr>
                    <a:xfrm rot="7731231">
                      <a:off x="3865419" y="2938978"/>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66" name="Can 165"/>
                    <p:cNvSpPr/>
                    <p:nvPr/>
                  </p:nvSpPr>
                  <p:spPr>
                    <a:xfrm rot="7730444">
                      <a:off x="3921439" y="2983556"/>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67" name="Can 166"/>
                    <p:cNvSpPr/>
                    <p:nvPr/>
                  </p:nvSpPr>
                  <p:spPr>
                    <a:xfrm rot="3148723">
                      <a:off x="3273903" y="282640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68" name="Can 167"/>
                    <p:cNvSpPr/>
                    <p:nvPr/>
                  </p:nvSpPr>
                  <p:spPr>
                    <a:xfrm rot="3147936">
                      <a:off x="3328332" y="278353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69" name="Can 168"/>
                    <p:cNvSpPr/>
                    <p:nvPr/>
                  </p:nvSpPr>
                  <p:spPr>
                    <a:xfrm rot="7731231">
                      <a:off x="3276827" y="293358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0" name="Can 169"/>
                    <p:cNvSpPr/>
                    <p:nvPr/>
                  </p:nvSpPr>
                  <p:spPr>
                    <a:xfrm rot="7730444">
                      <a:off x="3332847" y="297816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1" name="Can 170"/>
                    <p:cNvSpPr/>
                    <p:nvPr/>
                  </p:nvSpPr>
                  <p:spPr>
                    <a:xfrm rot="3148723">
                      <a:off x="2976885" y="282469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2" name="Can 171"/>
                    <p:cNvSpPr/>
                    <p:nvPr/>
                  </p:nvSpPr>
                  <p:spPr>
                    <a:xfrm rot="3147936">
                      <a:off x="3031314" y="2781825"/>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3" name="Can 172"/>
                    <p:cNvSpPr/>
                    <p:nvPr/>
                  </p:nvSpPr>
                  <p:spPr>
                    <a:xfrm rot="7731231">
                      <a:off x="2979807" y="293187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4" name="Can 173"/>
                    <p:cNvSpPr/>
                    <p:nvPr/>
                  </p:nvSpPr>
                  <p:spPr>
                    <a:xfrm rot="7730444">
                      <a:off x="3035828" y="297645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5" name="Can 174"/>
                    <p:cNvSpPr/>
                    <p:nvPr/>
                  </p:nvSpPr>
                  <p:spPr>
                    <a:xfrm rot="3148723">
                      <a:off x="3572857" y="2827134"/>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6" name="Can 175"/>
                    <p:cNvSpPr/>
                    <p:nvPr/>
                  </p:nvSpPr>
                  <p:spPr>
                    <a:xfrm rot="3147936">
                      <a:off x="3627286" y="2784261"/>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7" name="Can 176"/>
                    <p:cNvSpPr/>
                    <p:nvPr/>
                  </p:nvSpPr>
                  <p:spPr>
                    <a:xfrm rot="7731231">
                      <a:off x="3575780" y="2934314"/>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8" name="Can 177"/>
                    <p:cNvSpPr/>
                    <p:nvPr/>
                  </p:nvSpPr>
                  <p:spPr>
                    <a:xfrm rot="7730444">
                      <a:off x="3631801" y="2978891"/>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79" name="Can 178"/>
                    <p:cNvSpPr/>
                    <p:nvPr/>
                  </p:nvSpPr>
                  <p:spPr>
                    <a:xfrm rot="12845805">
                      <a:off x="3167687" y="2935810"/>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0" name="Can 179"/>
                    <p:cNvSpPr/>
                    <p:nvPr/>
                  </p:nvSpPr>
                  <p:spPr>
                    <a:xfrm rot="12845018">
                      <a:off x="3134385" y="2985017"/>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1" name="Can 180"/>
                    <p:cNvSpPr/>
                    <p:nvPr/>
                  </p:nvSpPr>
                  <p:spPr>
                    <a:xfrm rot="19535698">
                      <a:off x="3165383" y="2820828"/>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2" name="Can 181"/>
                    <p:cNvSpPr/>
                    <p:nvPr/>
                  </p:nvSpPr>
                  <p:spPr>
                    <a:xfrm rot="19534911">
                      <a:off x="3131804" y="2771809"/>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3" name="Can 182"/>
                    <p:cNvSpPr/>
                    <p:nvPr/>
                  </p:nvSpPr>
                  <p:spPr>
                    <a:xfrm rot="12845805">
                      <a:off x="3464651" y="293622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4" name="Can 183"/>
                    <p:cNvSpPr/>
                    <p:nvPr/>
                  </p:nvSpPr>
                  <p:spPr>
                    <a:xfrm rot="12845018">
                      <a:off x="3431349" y="298543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5" name="Can 184"/>
                    <p:cNvSpPr/>
                    <p:nvPr/>
                  </p:nvSpPr>
                  <p:spPr>
                    <a:xfrm rot="19535698">
                      <a:off x="3462347" y="2821245"/>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6" name="Can 185"/>
                    <p:cNvSpPr/>
                    <p:nvPr/>
                  </p:nvSpPr>
                  <p:spPr>
                    <a:xfrm rot="19534911">
                      <a:off x="3428768" y="2772227"/>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7" name="Can 186"/>
                    <p:cNvSpPr/>
                    <p:nvPr/>
                  </p:nvSpPr>
                  <p:spPr>
                    <a:xfrm rot="12845805">
                      <a:off x="3764489" y="2937445"/>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8" name="Can 187"/>
                    <p:cNvSpPr/>
                    <p:nvPr/>
                  </p:nvSpPr>
                  <p:spPr>
                    <a:xfrm rot="12845018">
                      <a:off x="3731186" y="2986652"/>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89" name="Can 188"/>
                    <p:cNvSpPr/>
                    <p:nvPr/>
                  </p:nvSpPr>
                  <p:spPr>
                    <a:xfrm rot="19535698">
                      <a:off x="3762184" y="2822463"/>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0" name="Can 189"/>
                    <p:cNvSpPr/>
                    <p:nvPr/>
                  </p:nvSpPr>
                  <p:spPr>
                    <a:xfrm rot="19534911">
                      <a:off x="3728605" y="2773445"/>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1" name="Oval 190"/>
                    <p:cNvSpPr/>
                    <p:nvPr/>
                  </p:nvSpPr>
                  <p:spPr>
                    <a:xfrm>
                      <a:off x="3056990" y="2711426"/>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2" name="Oval 191"/>
                    <p:cNvSpPr/>
                    <p:nvPr/>
                  </p:nvSpPr>
                  <p:spPr>
                    <a:xfrm>
                      <a:off x="3058456" y="3018161"/>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3" name="Oval 192"/>
                    <p:cNvSpPr/>
                    <p:nvPr/>
                  </p:nvSpPr>
                  <p:spPr>
                    <a:xfrm>
                      <a:off x="3353954" y="2711843"/>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4" name="Oval 193"/>
                    <p:cNvSpPr/>
                    <p:nvPr/>
                  </p:nvSpPr>
                  <p:spPr>
                    <a:xfrm>
                      <a:off x="3355420" y="3018578"/>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5" name="Oval 194"/>
                    <p:cNvSpPr/>
                    <p:nvPr/>
                  </p:nvSpPr>
                  <p:spPr>
                    <a:xfrm>
                      <a:off x="3653791" y="2713061"/>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6" name="Oval 195"/>
                    <p:cNvSpPr/>
                    <p:nvPr/>
                  </p:nvSpPr>
                  <p:spPr>
                    <a:xfrm>
                      <a:off x="3655258" y="3019796"/>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7" name="Oval 196"/>
                    <p:cNvSpPr/>
                    <p:nvPr/>
                  </p:nvSpPr>
                  <p:spPr>
                    <a:xfrm>
                      <a:off x="3160632" y="2861564"/>
                      <a:ext cx="110503" cy="110503"/>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8" name="Oval 197"/>
                    <p:cNvSpPr/>
                    <p:nvPr/>
                  </p:nvSpPr>
                  <p:spPr>
                    <a:xfrm>
                      <a:off x="3457596" y="2861981"/>
                      <a:ext cx="110503" cy="110503"/>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99" name="Oval 198"/>
                    <p:cNvSpPr/>
                    <p:nvPr/>
                  </p:nvSpPr>
                  <p:spPr>
                    <a:xfrm>
                      <a:off x="3757433" y="2863200"/>
                      <a:ext cx="110503" cy="110503"/>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0" name="Oval 199"/>
                    <p:cNvSpPr/>
                    <p:nvPr/>
                  </p:nvSpPr>
                  <p:spPr>
                    <a:xfrm>
                      <a:off x="2862841" y="2861981"/>
                      <a:ext cx="110503" cy="110503"/>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1" name="Can 200"/>
                    <p:cNvSpPr/>
                    <p:nvPr/>
                  </p:nvSpPr>
                  <p:spPr>
                    <a:xfrm rot="3148723">
                      <a:off x="5069737" y="2831799"/>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2" name="Can 201"/>
                    <p:cNvSpPr/>
                    <p:nvPr/>
                  </p:nvSpPr>
                  <p:spPr>
                    <a:xfrm rot="3147936">
                      <a:off x="5124166" y="2788926"/>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3" name="Can 202"/>
                    <p:cNvSpPr/>
                    <p:nvPr/>
                  </p:nvSpPr>
                  <p:spPr>
                    <a:xfrm rot="7731231">
                      <a:off x="5072660" y="2938978"/>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4" name="Can 203"/>
                    <p:cNvSpPr/>
                    <p:nvPr/>
                  </p:nvSpPr>
                  <p:spPr>
                    <a:xfrm rot="7730444">
                      <a:off x="5128680" y="2983556"/>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5" name="Can 204"/>
                    <p:cNvSpPr/>
                    <p:nvPr/>
                  </p:nvSpPr>
                  <p:spPr>
                    <a:xfrm rot="3148723">
                      <a:off x="4481144" y="282640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6" name="Can 205"/>
                    <p:cNvSpPr/>
                    <p:nvPr/>
                  </p:nvSpPr>
                  <p:spPr>
                    <a:xfrm rot="3147936">
                      <a:off x="4535573" y="278353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7" name="Can 206"/>
                    <p:cNvSpPr/>
                    <p:nvPr/>
                  </p:nvSpPr>
                  <p:spPr>
                    <a:xfrm rot="7731231">
                      <a:off x="4484068" y="293358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8" name="Can 207"/>
                    <p:cNvSpPr/>
                    <p:nvPr/>
                  </p:nvSpPr>
                  <p:spPr>
                    <a:xfrm rot="7730444">
                      <a:off x="4540088" y="297816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09" name="Can 208"/>
                    <p:cNvSpPr/>
                    <p:nvPr/>
                  </p:nvSpPr>
                  <p:spPr>
                    <a:xfrm rot="3148723">
                      <a:off x="4184126" y="282469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0" name="Can 209"/>
                    <p:cNvSpPr/>
                    <p:nvPr/>
                  </p:nvSpPr>
                  <p:spPr>
                    <a:xfrm rot="3147936">
                      <a:off x="4238555" y="2781825"/>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1" name="Can 210"/>
                    <p:cNvSpPr/>
                    <p:nvPr/>
                  </p:nvSpPr>
                  <p:spPr>
                    <a:xfrm rot="7731231">
                      <a:off x="4187048" y="293187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2" name="Can 211"/>
                    <p:cNvSpPr/>
                    <p:nvPr/>
                  </p:nvSpPr>
                  <p:spPr>
                    <a:xfrm rot="7730444">
                      <a:off x="4243069" y="297645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3" name="Can 212"/>
                    <p:cNvSpPr/>
                    <p:nvPr/>
                  </p:nvSpPr>
                  <p:spPr>
                    <a:xfrm rot="3148723">
                      <a:off x="4780098" y="2827134"/>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4" name="Can 213"/>
                    <p:cNvSpPr/>
                    <p:nvPr/>
                  </p:nvSpPr>
                  <p:spPr>
                    <a:xfrm rot="3147936">
                      <a:off x="4834527" y="2784261"/>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5" name="Can 214"/>
                    <p:cNvSpPr/>
                    <p:nvPr/>
                  </p:nvSpPr>
                  <p:spPr>
                    <a:xfrm rot="7731231">
                      <a:off x="4783021" y="2934314"/>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6" name="Can 215"/>
                    <p:cNvSpPr/>
                    <p:nvPr/>
                  </p:nvSpPr>
                  <p:spPr>
                    <a:xfrm rot="7730444">
                      <a:off x="4839042" y="2978891"/>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7" name="Can 216"/>
                    <p:cNvSpPr/>
                    <p:nvPr/>
                  </p:nvSpPr>
                  <p:spPr>
                    <a:xfrm rot="12845805">
                      <a:off x="4374928" y="2935810"/>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8" name="Can 217"/>
                    <p:cNvSpPr/>
                    <p:nvPr/>
                  </p:nvSpPr>
                  <p:spPr>
                    <a:xfrm rot="12845018">
                      <a:off x="4341626" y="2985017"/>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19" name="Can 218"/>
                    <p:cNvSpPr/>
                    <p:nvPr/>
                  </p:nvSpPr>
                  <p:spPr>
                    <a:xfrm rot="19535698">
                      <a:off x="4372624" y="2820828"/>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0" name="Can 219"/>
                    <p:cNvSpPr/>
                    <p:nvPr/>
                  </p:nvSpPr>
                  <p:spPr>
                    <a:xfrm rot="19534911">
                      <a:off x="4339045" y="2771809"/>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1" name="Can 220"/>
                    <p:cNvSpPr/>
                    <p:nvPr/>
                  </p:nvSpPr>
                  <p:spPr>
                    <a:xfrm rot="12845805">
                      <a:off x="4671892" y="293622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2" name="Can 221"/>
                    <p:cNvSpPr/>
                    <p:nvPr/>
                  </p:nvSpPr>
                  <p:spPr>
                    <a:xfrm rot="12845018">
                      <a:off x="4638590" y="298543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3" name="Can 222"/>
                    <p:cNvSpPr/>
                    <p:nvPr/>
                  </p:nvSpPr>
                  <p:spPr>
                    <a:xfrm rot="19535698">
                      <a:off x="4669588" y="2821245"/>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4" name="Can 223"/>
                    <p:cNvSpPr/>
                    <p:nvPr/>
                  </p:nvSpPr>
                  <p:spPr>
                    <a:xfrm rot="19534911">
                      <a:off x="4636009" y="2772227"/>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5" name="Can 224"/>
                    <p:cNvSpPr/>
                    <p:nvPr/>
                  </p:nvSpPr>
                  <p:spPr>
                    <a:xfrm rot="12845805">
                      <a:off x="4971730" y="2937445"/>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6" name="Can 225"/>
                    <p:cNvSpPr/>
                    <p:nvPr/>
                  </p:nvSpPr>
                  <p:spPr>
                    <a:xfrm rot="12845018">
                      <a:off x="4938427" y="2986652"/>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7" name="Can 226"/>
                    <p:cNvSpPr/>
                    <p:nvPr/>
                  </p:nvSpPr>
                  <p:spPr>
                    <a:xfrm rot="19535698">
                      <a:off x="4969425" y="2822463"/>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8" name="Can 227"/>
                    <p:cNvSpPr/>
                    <p:nvPr/>
                  </p:nvSpPr>
                  <p:spPr>
                    <a:xfrm rot="19534911">
                      <a:off x="4935846" y="2773445"/>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29" name="Can 228"/>
                    <p:cNvSpPr/>
                    <p:nvPr/>
                  </p:nvSpPr>
                  <p:spPr>
                    <a:xfrm rot="12845805">
                      <a:off x="4076599" y="2934059"/>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0" name="Can 229"/>
                    <p:cNvSpPr/>
                    <p:nvPr/>
                  </p:nvSpPr>
                  <p:spPr>
                    <a:xfrm rot="12845018">
                      <a:off x="4043296" y="2983266"/>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1" name="Can 230"/>
                    <p:cNvSpPr/>
                    <p:nvPr/>
                  </p:nvSpPr>
                  <p:spPr>
                    <a:xfrm rot="19535698">
                      <a:off x="4074295" y="2819077"/>
                      <a:ext cx="21532" cy="78993"/>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2" name="Can 231"/>
                    <p:cNvSpPr/>
                    <p:nvPr/>
                  </p:nvSpPr>
                  <p:spPr>
                    <a:xfrm rot="19534911">
                      <a:off x="4040715" y="2770058"/>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3" name="Oval 232"/>
                    <p:cNvSpPr/>
                    <p:nvPr/>
                  </p:nvSpPr>
                  <p:spPr>
                    <a:xfrm>
                      <a:off x="4264231" y="2711426"/>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4" name="Oval 233"/>
                    <p:cNvSpPr/>
                    <p:nvPr/>
                  </p:nvSpPr>
                  <p:spPr>
                    <a:xfrm>
                      <a:off x="4265697" y="3018161"/>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5" name="Oval 234"/>
                    <p:cNvSpPr/>
                    <p:nvPr/>
                  </p:nvSpPr>
                  <p:spPr>
                    <a:xfrm>
                      <a:off x="4561195" y="2711843"/>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6" name="Oval 235"/>
                    <p:cNvSpPr/>
                    <p:nvPr/>
                  </p:nvSpPr>
                  <p:spPr>
                    <a:xfrm>
                      <a:off x="4562661" y="3018578"/>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7" name="Oval 236"/>
                    <p:cNvSpPr/>
                    <p:nvPr/>
                  </p:nvSpPr>
                  <p:spPr>
                    <a:xfrm>
                      <a:off x="4861032" y="2713061"/>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8" name="Oval 237"/>
                    <p:cNvSpPr/>
                    <p:nvPr/>
                  </p:nvSpPr>
                  <p:spPr>
                    <a:xfrm>
                      <a:off x="4862499" y="3019796"/>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39" name="Oval 238"/>
                    <p:cNvSpPr/>
                    <p:nvPr/>
                  </p:nvSpPr>
                  <p:spPr>
                    <a:xfrm>
                      <a:off x="4367873" y="2861564"/>
                      <a:ext cx="110503" cy="110503"/>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40" name="Oval 239"/>
                    <p:cNvSpPr/>
                    <p:nvPr/>
                  </p:nvSpPr>
                  <p:spPr>
                    <a:xfrm>
                      <a:off x="4664837" y="2861981"/>
                      <a:ext cx="110503" cy="110503"/>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41" name="Oval 240"/>
                    <p:cNvSpPr/>
                    <p:nvPr/>
                  </p:nvSpPr>
                  <p:spPr>
                    <a:xfrm>
                      <a:off x="4964674" y="2863200"/>
                      <a:ext cx="110503" cy="110503"/>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42" name="Oval 241"/>
                    <p:cNvSpPr/>
                    <p:nvPr/>
                  </p:nvSpPr>
                  <p:spPr>
                    <a:xfrm>
                      <a:off x="4070082" y="2861981"/>
                      <a:ext cx="110503" cy="110503"/>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43" name="Oval 242"/>
                    <p:cNvSpPr/>
                    <p:nvPr/>
                  </p:nvSpPr>
                  <p:spPr>
                    <a:xfrm>
                      <a:off x="5148395" y="2708920"/>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44" name="Oval 243"/>
                    <p:cNvSpPr/>
                    <p:nvPr/>
                  </p:nvSpPr>
                  <p:spPr>
                    <a:xfrm>
                      <a:off x="5149861" y="3015655"/>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45" name="Oval 244"/>
                    <p:cNvSpPr/>
                    <p:nvPr/>
                  </p:nvSpPr>
                  <p:spPr>
                    <a:xfrm>
                      <a:off x="3941154" y="2708920"/>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246" name="Oval 245"/>
                    <p:cNvSpPr/>
                    <p:nvPr/>
                  </p:nvSpPr>
                  <p:spPr>
                    <a:xfrm>
                      <a:off x="3942620" y="3015655"/>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sp>
              <p:nvSpPr>
                <p:cNvPr id="70" name="Rectangle 69"/>
                <p:cNvSpPr/>
                <p:nvPr/>
              </p:nvSpPr>
              <p:spPr>
                <a:xfrm>
                  <a:off x="5512388" y="2376497"/>
                  <a:ext cx="2292153" cy="475803"/>
                </a:xfrm>
                <a:prstGeom prst="rect">
                  <a:avLst/>
                </a:prstGeom>
                <a:solidFill>
                  <a:srgbClr val="C0504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 name="Can 70"/>
                <p:cNvSpPr/>
                <p:nvPr/>
              </p:nvSpPr>
              <p:spPr>
                <a:xfrm rot="3148723">
                  <a:off x="7602219" y="2493492"/>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 name="Can 71"/>
                <p:cNvSpPr/>
                <p:nvPr/>
              </p:nvSpPr>
              <p:spPr>
                <a:xfrm rot="3147936">
                  <a:off x="7656648" y="2450620"/>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 name="Can 72"/>
                <p:cNvSpPr/>
                <p:nvPr/>
              </p:nvSpPr>
              <p:spPr>
                <a:xfrm rot="7731231">
                  <a:off x="7605142" y="2600672"/>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 name="Can 73"/>
                <p:cNvSpPr/>
                <p:nvPr/>
              </p:nvSpPr>
              <p:spPr>
                <a:xfrm rot="7730444">
                  <a:off x="7661162" y="2645249"/>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 name="Can 74"/>
                <p:cNvSpPr/>
                <p:nvPr/>
              </p:nvSpPr>
              <p:spPr>
                <a:xfrm rot="12845805">
                  <a:off x="7503381" y="2609170"/>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 name="Can 75"/>
                <p:cNvSpPr/>
                <p:nvPr/>
              </p:nvSpPr>
              <p:spPr>
                <a:xfrm rot="12845018">
                  <a:off x="7470078" y="2658378"/>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 name="Can 76"/>
                <p:cNvSpPr/>
                <p:nvPr/>
              </p:nvSpPr>
              <p:spPr>
                <a:xfrm rot="19535698">
                  <a:off x="7501077" y="2494189"/>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 name="Can 77"/>
                <p:cNvSpPr/>
                <p:nvPr/>
              </p:nvSpPr>
              <p:spPr>
                <a:xfrm rot="19534911">
                  <a:off x="7467497" y="2445170"/>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 name="Oval 78"/>
                <p:cNvSpPr/>
                <p:nvPr/>
              </p:nvSpPr>
              <p:spPr>
                <a:xfrm>
                  <a:off x="7497451" y="2531838"/>
                  <a:ext cx="110503" cy="110503"/>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 name="Oval 79"/>
                <p:cNvSpPr/>
                <p:nvPr/>
              </p:nvSpPr>
              <p:spPr>
                <a:xfrm>
                  <a:off x="7660949" y="2385912"/>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 name="Oval 80"/>
                <p:cNvSpPr/>
                <p:nvPr/>
              </p:nvSpPr>
              <p:spPr>
                <a:xfrm>
                  <a:off x="7662416" y="2692647"/>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 name="Can 81"/>
                <p:cNvSpPr/>
                <p:nvPr/>
              </p:nvSpPr>
              <p:spPr>
                <a:xfrm rot="3148723">
                  <a:off x="7312256" y="2487548"/>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 name="Can 82"/>
                <p:cNvSpPr/>
                <p:nvPr/>
              </p:nvSpPr>
              <p:spPr>
                <a:xfrm rot="3147936">
                  <a:off x="7366685" y="2444675"/>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 name="Can 83"/>
                <p:cNvSpPr/>
                <p:nvPr/>
              </p:nvSpPr>
              <p:spPr>
                <a:xfrm rot="7731231">
                  <a:off x="7315179" y="2594728"/>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 name="Can 84"/>
                <p:cNvSpPr/>
                <p:nvPr/>
              </p:nvSpPr>
              <p:spPr>
                <a:xfrm rot="7730444">
                  <a:off x="7371200" y="2639305"/>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 name="Can 85"/>
                <p:cNvSpPr/>
                <p:nvPr/>
              </p:nvSpPr>
              <p:spPr>
                <a:xfrm rot="12845805">
                  <a:off x="7213418" y="2603226"/>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 name="Can 86"/>
                <p:cNvSpPr/>
                <p:nvPr/>
              </p:nvSpPr>
              <p:spPr>
                <a:xfrm rot="12845018">
                  <a:off x="7180116" y="2652433"/>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 name="Can 87"/>
                <p:cNvSpPr/>
                <p:nvPr/>
              </p:nvSpPr>
              <p:spPr>
                <a:xfrm rot="19535698">
                  <a:off x="7211114" y="2488244"/>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 name="Can 88"/>
                <p:cNvSpPr/>
                <p:nvPr/>
              </p:nvSpPr>
              <p:spPr>
                <a:xfrm rot="19534911">
                  <a:off x="7177534" y="2439226"/>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 name="Oval 89"/>
                <p:cNvSpPr/>
                <p:nvPr/>
              </p:nvSpPr>
              <p:spPr>
                <a:xfrm>
                  <a:off x="7207489" y="2525894"/>
                  <a:ext cx="110503" cy="110503"/>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 name="Oval 90"/>
                <p:cNvSpPr/>
                <p:nvPr/>
              </p:nvSpPr>
              <p:spPr>
                <a:xfrm>
                  <a:off x="7370987" y="2379968"/>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 name="Oval 91"/>
                <p:cNvSpPr/>
                <p:nvPr/>
              </p:nvSpPr>
              <p:spPr>
                <a:xfrm>
                  <a:off x="7372453" y="2686702"/>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 name="Can 92"/>
                <p:cNvSpPr/>
                <p:nvPr/>
              </p:nvSpPr>
              <p:spPr>
                <a:xfrm rot="3148723">
                  <a:off x="7023209" y="2495574"/>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 name="Can 93"/>
                <p:cNvSpPr/>
                <p:nvPr/>
              </p:nvSpPr>
              <p:spPr>
                <a:xfrm rot="3147936">
                  <a:off x="7077638" y="2452702"/>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 name="Can 94"/>
                <p:cNvSpPr/>
                <p:nvPr/>
              </p:nvSpPr>
              <p:spPr>
                <a:xfrm rot="7731231">
                  <a:off x="7026132" y="2602754"/>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 name="Can 95"/>
                <p:cNvSpPr/>
                <p:nvPr/>
              </p:nvSpPr>
              <p:spPr>
                <a:xfrm rot="7730444">
                  <a:off x="7082153" y="2647331"/>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7" name="Can 96"/>
                <p:cNvSpPr/>
                <p:nvPr/>
              </p:nvSpPr>
              <p:spPr>
                <a:xfrm rot="3148723">
                  <a:off x="6725786" y="2494857"/>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 name="Can 97"/>
                <p:cNvSpPr/>
                <p:nvPr/>
              </p:nvSpPr>
              <p:spPr>
                <a:xfrm rot="3147936">
                  <a:off x="6780215" y="2451985"/>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 name="Can 98"/>
                <p:cNvSpPr/>
                <p:nvPr/>
              </p:nvSpPr>
              <p:spPr>
                <a:xfrm rot="7731231">
                  <a:off x="6728709" y="2602037"/>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0" name="Can 99"/>
                <p:cNvSpPr/>
                <p:nvPr/>
              </p:nvSpPr>
              <p:spPr>
                <a:xfrm rot="7730444">
                  <a:off x="6784730" y="264661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 name="Can 100"/>
                <p:cNvSpPr/>
                <p:nvPr/>
              </p:nvSpPr>
              <p:spPr>
                <a:xfrm rot="12845805">
                  <a:off x="6915995" y="2602509"/>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2" name="Can 101"/>
                <p:cNvSpPr/>
                <p:nvPr/>
              </p:nvSpPr>
              <p:spPr>
                <a:xfrm rot="12845018">
                  <a:off x="6882693" y="2651717"/>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3" name="Can 102"/>
                <p:cNvSpPr/>
                <p:nvPr/>
              </p:nvSpPr>
              <p:spPr>
                <a:xfrm rot="19535698">
                  <a:off x="6913691" y="2487528"/>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 name="Can 103"/>
                <p:cNvSpPr/>
                <p:nvPr/>
              </p:nvSpPr>
              <p:spPr>
                <a:xfrm rot="19534911">
                  <a:off x="6880111" y="2438509"/>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 name="Can 104"/>
                <p:cNvSpPr/>
                <p:nvPr/>
              </p:nvSpPr>
              <p:spPr>
                <a:xfrm rot="12845805">
                  <a:off x="6615768" y="2599571"/>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6" name="Can 105"/>
                <p:cNvSpPr/>
                <p:nvPr/>
              </p:nvSpPr>
              <p:spPr>
                <a:xfrm rot="12845018">
                  <a:off x="6582466" y="2648779"/>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 name="Can 106"/>
                <p:cNvSpPr/>
                <p:nvPr/>
              </p:nvSpPr>
              <p:spPr>
                <a:xfrm rot="19535698">
                  <a:off x="6613464" y="2484590"/>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 name="Can 107"/>
                <p:cNvSpPr/>
                <p:nvPr/>
              </p:nvSpPr>
              <p:spPr>
                <a:xfrm rot="19534911">
                  <a:off x="6579884" y="2435571"/>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 name="Oval 108"/>
                <p:cNvSpPr/>
                <p:nvPr/>
              </p:nvSpPr>
              <p:spPr>
                <a:xfrm>
                  <a:off x="6804009" y="2374538"/>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 name="Oval 109"/>
                <p:cNvSpPr/>
                <p:nvPr/>
              </p:nvSpPr>
              <p:spPr>
                <a:xfrm>
                  <a:off x="6805476" y="2681273"/>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 name="Oval 110"/>
                <p:cNvSpPr/>
                <p:nvPr/>
              </p:nvSpPr>
              <p:spPr>
                <a:xfrm>
                  <a:off x="7103847" y="2375756"/>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 name="Oval 111"/>
                <p:cNvSpPr/>
                <p:nvPr/>
              </p:nvSpPr>
              <p:spPr>
                <a:xfrm>
                  <a:off x="7105313" y="2682491"/>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 name="Oval 112"/>
                <p:cNvSpPr/>
                <p:nvPr/>
              </p:nvSpPr>
              <p:spPr>
                <a:xfrm>
                  <a:off x="6610687" y="2524259"/>
                  <a:ext cx="110503" cy="110503"/>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 name="Oval 113"/>
                <p:cNvSpPr/>
                <p:nvPr/>
              </p:nvSpPr>
              <p:spPr>
                <a:xfrm>
                  <a:off x="6907651" y="2524676"/>
                  <a:ext cx="110503" cy="110503"/>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5" name="Can 114"/>
                <p:cNvSpPr/>
                <p:nvPr/>
              </p:nvSpPr>
              <p:spPr>
                <a:xfrm rot="3148723">
                  <a:off x="6414327" y="2487541"/>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 name="Can 115"/>
                <p:cNvSpPr/>
                <p:nvPr/>
              </p:nvSpPr>
              <p:spPr>
                <a:xfrm rot="3147936">
                  <a:off x="6468756" y="2444669"/>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7" name="Can 116"/>
                <p:cNvSpPr/>
                <p:nvPr/>
              </p:nvSpPr>
              <p:spPr>
                <a:xfrm rot="7731231">
                  <a:off x="6417250" y="2594721"/>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8" name="Can 117"/>
                <p:cNvSpPr/>
                <p:nvPr/>
              </p:nvSpPr>
              <p:spPr>
                <a:xfrm rot="7730444">
                  <a:off x="6473271" y="2639298"/>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9" name="Can 118"/>
                <p:cNvSpPr/>
                <p:nvPr/>
              </p:nvSpPr>
              <p:spPr>
                <a:xfrm rot="3148723">
                  <a:off x="6125280" y="2495567"/>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0" name="Can 119"/>
                <p:cNvSpPr/>
                <p:nvPr/>
              </p:nvSpPr>
              <p:spPr>
                <a:xfrm rot="3147936">
                  <a:off x="6179709" y="2452695"/>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1" name="Can 120"/>
                <p:cNvSpPr/>
                <p:nvPr/>
              </p:nvSpPr>
              <p:spPr>
                <a:xfrm rot="7731231">
                  <a:off x="6128203" y="2602748"/>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2" name="Can 121"/>
                <p:cNvSpPr/>
                <p:nvPr/>
              </p:nvSpPr>
              <p:spPr>
                <a:xfrm rot="7730444">
                  <a:off x="6184224" y="2647325"/>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 name="Can 122"/>
                <p:cNvSpPr/>
                <p:nvPr/>
              </p:nvSpPr>
              <p:spPr>
                <a:xfrm rot="12845805">
                  <a:off x="6315489" y="2603220"/>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 name="Can 123"/>
                <p:cNvSpPr/>
                <p:nvPr/>
              </p:nvSpPr>
              <p:spPr>
                <a:xfrm rot="12845018">
                  <a:off x="6282187" y="2652427"/>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 name="Can 124"/>
                <p:cNvSpPr/>
                <p:nvPr/>
              </p:nvSpPr>
              <p:spPr>
                <a:xfrm rot="19535698">
                  <a:off x="6313185" y="2488238"/>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 name="Can 125"/>
                <p:cNvSpPr/>
                <p:nvPr/>
              </p:nvSpPr>
              <p:spPr>
                <a:xfrm rot="19534911">
                  <a:off x="6279605" y="2439219"/>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 name="Can 126"/>
                <p:cNvSpPr/>
                <p:nvPr/>
              </p:nvSpPr>
              <p:spPr>
                <a:xfrm rot="3148723">
                  <a:off x="5827857" y="2494850"/>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 name="Can 127"/>
                <p:cNvSpPr/>
                <p:nvPr/>
              </p:nvSpPr>
              <p:spPr>
                <a:xfrm rot="3147936">
                  <a:off x="5882286" y="2451978"/>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 name="Can 128"/>
                <p:cNvSpPr/>
                <p:nvPr/>
              </p:nvSpPr>
              <p:spPr>
                <a:xfrm rot="7731231">
                  <a:off x="5830780" y="2602031"/>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 name="Can 129"/>
                <p:cNvSpPr/>
                <p:nvPr/>
              </p:nvSpPr>
              <p:spPr>
                <a:xfrm rot="7730444">
                  <a:off x="5886801" y="2646608"/>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 name="Can 130"/>
                <p:cNvSpPr/>
                <p:nvPr/>
              </p:nvSpPr>
              <p:spPr>
                <a:xfrm rot="12845805">
                  <a:off x="6018066" y="2602502"/>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 name="Can 131"/>
                <p:cNvSpPr/>
                <p:nvPr/>
              </p:nvSpPr>
              <p:spPr>
                <a:xfrm rot="12845018">
                  <a:off x="5984764" y="2651710"/>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 name="Can 132"/>
                <p:cNvSpPr/>
                <p:nvPr/>
              </p:nvSpPr>
              <p:spPr>
                <a:xfrm rot="19535698">
                  <a:off x="6015762" y="2487521"/>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 name="Can 133"/>
                <p:cNvSpPr/>
                <p:nvPr/>
              </p:nvSpPr>
              <p:spPr>
                <a:xfrm rot="19534911">
                  <a:off x="5982182" y="2438502"/>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 name="Can 134"/>
                <p:cNvSpPr/>
                <p:nvPr/>
              </p:nvSpPr>
              <p:spPr>
                <a:xfrm rot="3148723">
                  <a:off x="5527630" y="2491913"/>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 name="Can 135"/>
                <p:cNvSpPr/>
                <p:nvPr/>
              </p:nvSpPr>
              <p:spPr>
                <a:xfrm rot="3147936">
                  <a:off x="5582059" y="2449040"/>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 name="Can 136"/>
                <p:cNvSpPr/>
                <p:nvPr/>
              </p:nvSpPr>
              <p:spPr>
                <a:xfrm rot="7731231">
                  <a:off x="5530553" y="2599093"/>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 name="Can 137"/>
                <p:cNvSpPr/>
                <p:nvPr/>
              </p:nvSpPr>
              <p:spPr>
                <a:xfrm rot="7730444">
                  <a:off x="5586574" y="2643670"/>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 name="Can 138"/>
                <p:cNvSpPr/>
                <p:nvPr/>
              </p:nvSpPr>
              <p:spPr>
                <a:xfrm rot="12845805">
                  <a:off x="5717839" y="2599565"/>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 name="Can 139"/>
                <p:cNvSpPr/>
                <p:nvPr/>
              </p:nvSpPr>
              <p:spPr>
                <a:xfrm rot="12845018">
                  <a:off x="5684537" y="2648772"/>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 name="Can 140"/>
                <p:cNvSpPr/>
                <p:nvPr/>
              </p:nvSpPr>
              <p:spPr>
                <a:xfrm rot="19535698">
                  <a:off x="5715535" y="2484583"/>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 name="Can 141"/>
                <p:cNvSpPr/>
                <p:nvPr/>
              </p:nvSpPr>
              <p:spPr>
                <a:xfrm rot="19534911">
                  <a:off x="5681955" y="243556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 name="Can 142"/>
                <p:cNvSpPr/>
                <p:nvPr/>
              </p:nvSpPr>
              <p:spPr>
                <a:xfrm rot="12845805">
                  <a:off x="5421484" y="2596746"/>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 name="Can 143"/>
                <p:cNvSpPr/>
                <p:nvPr/>
              </p:nvSpPr>
              <p:spPr>
                <a:xfrm rot="12845018">
                  <a:off x="5388182" y="2645954"/>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 name="Can 144"/>
                <p:cNvSpPr/>
                <p:nvPr/>
              </p:nvSpPr>
              <p:spPr>
                <a:xfrm rot="19535698">
                  <a:off x="5419180" y="2481765"/>
                  <a:ext cx="21532" cy="78993"/>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 name="Can 145"/>
                <p:cNvSpPr/>
                <p:nvPr/>
              </p:nvSpPr>
              <p:spPr>
                <a:xfrm rot="19534911">
                  <a:off x="5385600" y="2432746"/>
                  <a:ext cx="21532" cy="78993"/>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 name="Oval 146"/>
                <p:cNvSpPr/>
                <p:nvPr/>
              </p:nvSpPr>
              <p:spPr>
                <a:xfrm>
                  <a:off x="5609116" y="2374114"/>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 name="Oval 147"/>
                <p:cNvSpPr/>
                <p:nvPr/>
              </p:nvSpPr>
              <p:spPr>
                <a:xfrm>
                  <a:off x="5610583" y="2680849"/>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9" name="Oval 148"/>
                <p:cNvSpPr/>
                <p:nvPr/>
              </p:nvSpPr>
              <p:spPr>
                <a:xfrm>
                  <a:off x="5906080" y="2374531"/>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0" name="Oval 149"/>
                <p:cNvSpPr/>
                <p:nvPr/>
              </p:nvSpPr>
              <p:spPr>
                <a:xfrm>
                  <a:off x="5907547" y="2681266"/>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1" name="Oval 150"/>
                <p:cNvSpPr/>
                <p:nvPr/>
              </p:nvSpPr>
              <p:spPr>
                <a:xfrm>
                  <a:off x="6205918" y="2375749"/>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2" name="Oval 151"/>
                <p:cNvSpPr/>
                <p:nvPr/>
              </p:nvSpPr>
              <p:spPr>
                <a:xfrm>
                  <a:off x="6207384" y="2682484"/>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3" name="Oval 152"/>
                <p:cNvSpPr/>
                <p:nvPr/>
              </p:nvSpPr>
              <p:spPr>
                <a:xfrm>
                  <a:off x="5311326" y="2374531"/>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4" name="Oval 153"/>
                <p:cNvSpPr/>
                <p:nvPr/>
              </p:nvSpPr>
              <p:spPr>
                <a:xfrm>
                  <a:off x="5312792" y="2681266"/>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5" name="Oval 154"/>
                <p:cNvSpPr/>
                <p:nvPr/>
              </p:nvSpPr>
              <p:spPr>
                <a:xfrm>
                  <a:off x="5712758" y="2524252"/>
                  <a:ext cx="110503" cy="110503"/>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6" name="Oval 155"/>
                <p:cNvSpPr/>
                <p:nvPr/>
              </p:nvSpPr>
              <p:spPr>
                <a:xfrm>
                  <a:off x="6009722" y="2524669"/>
                  <a:ext cx="110503" cy="110503"/>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7" name="Oval 156"/>
                <p:cNvSpPr/>
                <p:nvPr/>
              </p:nvSpPr>
              <p:spPr>
                <a:xfrm>
                  <a:off x="6309560" y="2525888"/>
                  <a:ext cx="110503" cy="110503"/>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8" name="Oval 157"/>
                <p:cNvSpPr/>
                <p:nvPr/>
              </p:nvSpPr>
              <p:spPr>
                <a:xfrm>
                  <a:off x="5414968" y="2524669"/>
                  <a:ext cx="110503" cy="110503"/>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59" name="Oval 158"/>
                <p:cNvSpPr/>
                <p:nvPr/>
              </p:nvSpPr>
              <p:spPr>
                <a:xfrm>
                  <a:off x="6490963" y="2374531"/>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60" name="Oval 159"/>
                <p:cNvSpPr/>
                <p:nvPr/>
              </p:nvSpPr>
              <p:spPr>
                <a:xfrm>
                  <a:off x="6492430" y="2681266"/>
                  <a:ext cx="110503" cy="110503"/>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grpSp>
      <p:sp>
        <p:nvSpPr>
          <p:cNvPr id="2" name="TextBox 1"/>
          <p:cNvSpPr txBox="1"/>
          <p:nvPr/>
        </p:nvSpPr>
        <p:spPr>
          <a:xfrm>
            <a:off x="169131" y="31502578"/>
            <a:ext cx="2429690" cy="338554"/>
          </a:xfrm>
          <a:prstGeom prst="rect">
            <a:avLst/>
          </a:prstGeom>
          <a:noFill/>
        </p:spPr>
        <p:txBody>
          <a:bodyPr wrap="square" rtlCol="0">
            <a:spAutoFit/>
          </a:bodyPr>
          <a:lstStyle/>
          <a:p>
            <a:r>
              <a:rPr lang="en-US" sz="1600" dirty="0" smtClean="0"/>
              <a:t>Figure 1</a:t>
            </a:r>
            <a:endParaRPr lang="en-US" sz="1600" dirty="0"/>
          </a:p>
        </p:txBody>
      </p:sp>
      <p:grpSp>
        <p:nvGrpSpPr>
          <p:cNvPr id="1517" name="Group 1516"/>
          <p:cNvGrpSpPr/>
          <p:nvPr/>
        </p:nvGrpSpPr>
        <p:grpSpPr>
          <a:xfrm>
            <a:off x="0" y="22494598"/>
            <a:ext cx="13794556" cy="10388296"/>
            <a:chOff x="0" y="22494598"/>
            <a:chExt cx="13794556" cy="10388296"/>
          </a:xfrm>
        </p:grpSpPr>
        <mc:AlternateContent xmlns:mc="http://schemas.openxmlformats.org/markup-compatibility/2006">
          <mc:Choice xmlns:a14="http://schemas.microsoft.com/office/drawing/2010/main" Requires="a14">
            <p:sp>
              <p:nvSpPr>
                <p:cNvPr id="14" name="TextBox 11"/>
                <p:cNvSpPr txBox="1">
                  <a:spLocks noChangeArrowheads="1"/>
                </p:cNvSpPr>
                <p:nvPr/>
              </p:nvSpPr>
              <p:spPr bwMode="auto">
                <a:xfrm>
                  <a:off x="0" y="22494598"/>
                  <a:ext cx="11698927" cy="8217634"/>
                </a:xfrm>
                <a:prstGeom prst="rect">
                  <a:avLst/>
                </a:prstGeom>
                <a:noFill/>
                <a:ln w="9525">
                  <a:noFill/>
                  <a:miter lim="800000"/>
                  <a:headEnd/>
                  <a:tailEnd/>
                </a:ln>
              </p:spPr>
              <p:txBody>
                <a:bodyPr wrap="square">
                  <a:prstTxWarp prst="textNoShape">
                    <a:avLst/>
                  </a:prstTxWarp>
                  <a:spAutoFit/>
                </a:bodyPr>
                <a:lstStyle/>
                <a:p>
                  <a:pPr marL="342900" indent="-342900">
                    <a:buFont typeface="Arial" panose="020B0604020202020204" pitchFamily="34" charset="0"/>
                    <a:buChar char="•"/>
                  </a:pPr>
                  <a:r>
                    <a:rPr lang="en-US" sz="2400" u="sng" dirty="0" smtClean="0">
                      <a:solidFill>
                        <a:schemeClr val="bg1"/>
                      </a:solidFill>
                      <a:latin typeface="Times New Roman" panose="02020603050405020304" pitchFamily="18" charset="0"/>
                      <a:cs typeface="Times New Roman" panose="02020603050405020304" pitchFamily="18" charset="0"/>
                    </a:rPr>
                    <a:t>Substrate Cleaning</a:t>
                  </a:r>
                </a:p>
                <a:p>
                  <a:pPr marL="2537460" lvl="1" indent="-342900">
                    <a:buFont typeface="Arial" panose="020B0604020202020204" pitchFamily="34" charset="0"/>
                    <a:buChar char="•"/>
                  </a:pPr>
                  <a:r>
                    <a:rPr lang="en-US" sz="2400" dirty="0" smtClean="0">
                      <a:solidFill>
                        <a:schemeClr val="bg1"/>
                      </a:solidFill>
                      <a:latin typeface="Times New Roman" panose="02020603050405020304" pitchFamily="18" charset="0"/>
                      <a:cs typeface="Times New Roman" panose="02020603050405020304" pitchFamily="18" charset="0"/>
                    </a:rPr>
                    <a:t>Our films are deposited on </a:t>
                  </a:r>
                  <a14:m>
                    <m:oMath xmlns:m="http://schemas.openxmlformats.org/officeDocument/2006/math">
                      <m:sSub>
                        <m:sSubPr>
                          <m:ctrlPr>
                            <a:rPr lang="en-US" sz="2400" i="1">
                              <a:solidFill>
                                <a:schemeClr val="bg1"/>
                              </a:solidFill>
                              <a:latin typeface="Cambria Math"/>
                            </a:rPr>
                          </m:ctrlPr>
                        </m:sSubPr>
                        <m:e>
                          <m:r>
                            <a:rPr lang="en-US" sz="2400" i="1">
                              <a:solidFill>
                                <a:schemeClr val="bg1"/>
                              </a:solidFill>
                              <a:latin typeface="Cambria Math"/>
                            </a:rPr>
                            <m:t>𝑆𝑖𝑂</m:t>
                          </m:r>
                        </m:e>
                        <m:sub>
                          <m:r>
                            <a:rPr lang="en-US" sz="2400" i="1">
                              <a:solidFill>
                                <a:schemeClr val="bg1"/>
                              </a:solidFill>
                              <a:latin typeface="Cambria Math"/>
                            </a:rPr>
                            <m:t>2</m:t>
                          </m:r>
                        </m:sub>
                      </m:sSub>
                    </m:oMath>
                  </a14:m>
                  <a:r>
                    <a:rPr lang="en-US" sz="2400" dirty="0" smtClean="0">
                      <a:solidFill>
                        <a:schemeClr val="bg1"/>
                      </a:solidFill>
                      <a:latin typeface="Times New Roman" panose="02020603050405020304" pitchFamily="18" charset="0"/>
                      <a:cs typeface="Times New Roman" panose="02020603050405020304" pitchFamily="18" charset="0"/>
                    </a:rPr>
                    <a:t> (See Fig. 1)</a:t>
                  </a:r>
                  <a:endParaRPr lang="en-US" sz="2400" dirty="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Before any depositing or growth, we clean substrates through a sonic bath with acetone then putting it in Piranha solution</a:t>
                  </a:r>
                  <a:r>
                    <a:rPr lang="en-US" sz="2400" dirty="0" smtClean="0">
                      <a:solidFill>
                        <a:schemeClr val="bg1"/>
                      </a:solidFill>
                      <a:latin typeface="Times New Roman" panose="02020603050405020304" pitchFamily="18" charset="0"/>
                      <a:cs typeface="Times New Roman" panose="02020603050405020304" pitchFamily="18" charset="0"/>
                    </a:rPr>
                    <a:t>.</a:t>
                  </a:r>
                </a:p>
                <a:p>
                  <a:pPr marL="342900" indent="-342900">
                    <a:buFont typeface="Arial" panose="020B0604020202020204" pitchFamily="34" charset="0"/>
                    <a:buChar char="•"/>
                  </a:pPr>
                  <a:r>
                    <a:rPr lang="en-US" sz="2400" u="sng" dirty="0" smtClean="0">
                      <a:solidFill>
                        <a:schemeClr val="bg1"/>
                      </a:solidFill>
                      <a:latin typeface="Times New Roman" panose="02020603050405020304" pitchFamily="18" charset="0"/>
                      <a:cs typeface="Times New Roman" panose="02020603050405020304" pitchFamily="18" charset="0"/>
                    </a:rPr>
                    <a:t>Thermal Evaporation</a:t>
                  </a:r>
                </a:p>
                <a:p>
                  <a:pPr marL="2537460" lvl="1" indent="-342900">
                    <a:buFont typeface="Arial" panose="020B0604020202020204" pitchFamily="34" charset="0"/>
                    <a:buChar char="•"/>
                  </a:pPr>
                  <a:r>
                    <a:rPr lang="en-US" sz="2400" dirty="0" smtClean="0">
                      <a:solidFill>
                        <a:schemeClr val="bg1"/>
                      </a:solidFill>
                      <a:latin typeface="Times New Roman" panose="02020603050405020304" pitchFamily="18" charset="0"/>
                      <a:cs typeface="Times New Roman" panose="02020603050405020304" pitchFamily="18" charset="0"/>
                    </a:rPr>
                    <a:t>We put a transition metal oxide into a conductive boat. The </a:t>
                  </a:r>
                  <a:r>
                    <a:rPr lang="en-US" sz="2400" dirty="0">
                      <a:solidFill>
                        <a:schemeClr val="bg1"/>
                      </a:solidFill>
                      <a:latin typeface="Times New Roman" panose="02020603050405020304" pitchFamily="18" charset="0"/>
                      <a:cs typeface="Times New Roman" panose="02020603050405020304" pitchFamily="18" charset="0"/>
                    </a:rPr>
                    <a:t>material in the boat goes through sublimation. Using this method, we deposit a single layer of the Transition Metal’s Oxide to the </a:t>
                  </a:r>
                  <a:r>
                    <a:rPr lang="en-US" sz="2400" dirty="0" smtClean="0">
                      <a:solidFill>
                        <a:schemeClr val="bg1"/>
                      </a:solidFill>
                      <a:latin typeface="Times New Roman" panose="02020603050405020304" pitchFamily="18" charset="0"/>
                      <a:cs typeface="Times New Roman" panose="02020603050405020304" pitchFamily="18" charset="0"/>
                    </a:rPr>
                    <a:t>substrate. (See Fig. 2)</a:t>
                  </a:r>
                </a:p>
                <a:p>
                  <a:pPr marL="342900" indent="-342900">
                    <a:buFont typeface="Arial" panose="020B0604020202020204" pitchFamily="34" charset="0"/>
                    <a:buChar char="•"/>
                  </a:pPr>
                  <a:r>
                    <a:rPr lang="en-US" sz="2400" u="sng" dirty="0" smtClean="0">
                      <a:solidFill>
                        <a:schemeClr val="bg1"/>
                      </a:solidFill>
                      <a:latin typeface="Times New Roman" panose="02020603050405020304" pitchFamily="18" charset="0"/>
                      <a:cs typeface="Times New Roman" panose="02020603050405020304" pitchFamily="18" charset="0"/>
                    </a:rPr>
                    <a:t>Chemical Vapor Deposition</a:t>
                  </a:r>
                </a:p>
                <a:p>
                  <a:pPr marL="2537460" lvl="1" indent="-342900">
                    <a:buFont typeface="Arial" panose="020B0604020202020204" pitchFamily="34" charset="0"/>
                    <a:buChar char="•"/>
                  </a:pPr>
                  <a:r>
                    <a:rPr lang="en-US" sz="2400" dirty="0" smtClean="0">
                      <a:solidFill>
                        <a:schemeClr val="bg1"/>
                      </a:solidFill>
                      <a:latin typeface="Times New Roman" panose="02020603050405020304" pitchFamily="18" charset="0"/>
                      <a:cs typeface="Times New Roman" panose="02020603050405020304" pitchFamily="18" charset="0"/>
                    </a:rPr>
                    <a:t>To go through this process we would use a three zone furnace to heat our samples and the </a:t>
                  </a:r>
                  <a:r>
                    <a:rPr lang="en-US" sz="2400" dirty="0" err="1" smtClean="0">
                      <a:solidFill>
                        <a:schemeClr val="bg1"/>
                      </a:solidFill>
                      <a:latin typeface="Times New Roman" panose="02020603050405020304" pitchFamily="18" charset="0"/>
                      <a:cs typeface="Times New Roman" panose="02020603050405020304" pitchFamily="18" charset="0"/>
                    </a:rPr>
                    <a:t>chalcogen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smtClean="0">
                      <a:solidFill>
                        <a:schemeClr val="bg1"/>
                      </a:solidFill>
                      <a:latin typeface="Times New Roman" panose="02020603050405020304" pitchFamily="18" charset="0"/>
                      <a:cs typeface="Times New Roman" panose="02020603050405020304" pitchFamily="18" charset="0"/>
                    </a:rPr>
                    <a:t>atoms.</a:t>
                  </a:r>
                </a:p>
                <a:p>
                  <a:pPr marL="2537460" lvl="1" indent="-342900">
                    <a:buFont typeface="Arial" panose="020B0604020202020204" pitchFamily="34" charset="0"/>
                    <a:buChar char="•"/>
                  </a:pPr>
                  <a:r>
                    <a:rPr lang="en-US" sz="2400" dirty="0" smtClean="0">
                      <a:solidFill>
                        <a:schemeClr val="bg1"/>
                      </a:solidFill>
                      <a:latin typeface="Times New Roman" panose="02020603050405020304" pitchFamily="18" charset="0"/>
                      <a:cs typeface="Times New Roman" panose="02020603050405020304" pitchFamily="18" charset="0"/>
                    </a:rPr>
                    <a:t>Through CVD</a:t>
                  </a:r>
                  <a:r>
                    <a:rPr lang="en-US" sz="2400" dirty="0">
                      <a:solidFill>
                        <a:schemeClr val="bg1"/>
                      </a:solidFill>
                      <a:latin typeface="Times New Roman" panose="02020603050405020304" pitchFamily="18" charset="0"/>
                      <a:cs typeface="Times New Roman" panose="02020603050405020304" pitchFamily="18" charset="0"/>
                    </a:rPr>
                    <a:t>, we deposited the </a:t>
                  </a:r>
                  <a:r>
                    <a:rPr lang="en-US" sz="2400" dirty="0" err="1">
                      <a:solidFill>
                        <a:schemeClr val="bg1"/>
                      </a:solidFill>
                      <a:latin typeface="Times New Roman" panose="02020603050405020304" pitchFamily="18" charset="0"/>
                      <a:cs typeface="Times New Roman" panose="02020603050405020304" pitchFamily="18" charset="0"/>
                    </a:rPr>
                    <a:t>chalcogen</a:t>
                  </a:r>
                  <a:r>
                    <a:rPr lang="en-US" sz="2400" dirty="0">
                      <a:solidFill>
                        <a:schemeClr val="bg1"/>
                      </a:solidFill>
                      <a:latin typeface="Times New Roman" panose="02020603050405020304" pitchFamily="18" charset="0"/>
                      <a:cs typeface="Times New Roman" panose="02020603050405020304" pitchFamily="18" charset="0"/>
                    </a:rPr>
                    <a:t> atoms to the substrate with the </a:t>
                  </a:r>
                  <a:r>
                    <a:rPr lang="en-US" sz="2400" dirty="0" err="1">
                      <a:solidFill>
                        <a:schemeClr val="bg1"/>
                      </a:solidFill>
                      <a:latin typeface="Times New Roman" panose="02020603050405020304" pitchFamily="18" charset="0"/>
                      <a:cs typeface="Times New Roman" panose="02020603050405020304" pitchFamily="18" charset="0"/>
                    </a:rPr>
                    <a:t>tranistion</a:t>
                  </a:r>
                  <a:r>
                    <a:rPr lang="en-US" sz="2400" dirty="0">
                      <a:solidFill>
                        <a:schemeClr val="bg1"/>
                      </a:solidFill>
                      <a:latin typeface="Times New Roman" panose="02020603050405020304" pitchFamily="18" charset="0"/>
                      <a:cs typeface="Times New Roman" panose="02020603050405020304" pitchFamily="18" charset="0"/>
                    </a:rPr>
                    <a:t> metal, making a </a:t>
                  </a:r>
                  <a:r>
                    <a:rPr lang="en-US" sz="2400" dirty="0" smtClean="0">
                      <a:solidFill>
                        <a:schemeClr val="bg1"/>
                      </a:solidFill>
                      <a:latin typeface="Times New Roman" panose="02020603050405020304" pitchFamily="18" charset="0"/>
                      <a:cs typeface="Times New Roman" panose="02020603050405020304" pitchFamily="18" charset="0"/>
                    </a:rPr>
                    <a:t>TMD. (See Fig. 3)</a:t>
                  </a:r>
                </a:p>
                <a:p>
                  <a:pPr marL="342900" indent="-342900">
                    <a:buFont typeface="Arial" panose="020B0604020202020204" pitchFamily="34" charset="0"/>
                    <a:buChar char="•"/>
                  </a:pPr>
                  <a:r>
                    <a:rPr lang="en-US" sz="2400" u="sng" dirty="0" smtClean="0">
                      <a:solidFill>
                        <a:schemeClr val="bg1"/>
                      </a:solidFill>
                      <a:latin typeface="Times New Roman" panose="02020603050405020304" pitchFamily="18" charset="0"/>
                      <a:cs typeface="Times New Roman" panose="02020603050405020304" pitchFamily="18" charset="0"/>
                    </a:rPr>
                    <a:t>Spin Coating</a:t>
                  </a:r>
                </a:p>
                <a:p>
                  <a:pPr marL="2537460" lvl="1"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Using </a:t>
                  </a:r>
                  <a:r>
                    <a:rPr lang="en-US" sz="2400" dirty="0" smtClean="0">
                      <a:solidFill>
                        <a:schemeClr val="bg1"/>
                      </a:solidFill>
                      <a:latin typeface="Times New Roman" panose="02020603050405020304" pitchFamily="18" charset="0"/>
                      <a:cs typeface="Times New Roman" panose="02020603050405020304" pitchFamily="18" charset="0"/>
                    </a:rPr>
                    <a:t>our </a:t>
                  </a:r>
                  <a:r>
                    <a:rPr lang="en-US" sz="2400" dirty="0">
                      <a:solidFill>
                        <a:schemeClr val="bg1"/>
                      </a:solidFill>
                      <a:latin typeface="Times New Roman" panose="02020603050405020304" pitchFamily="18" charset="0"/>
                      <a:cs typeface="Times New Roman" panose="02020603050405020304" pitchFamily="18" charset="0"/>
                    </a:rPr>
                    <a:t>Spin Coater, we would spread a layer of PMMA over the substrate with the film on top. By doing this, we could then do a film transfer </a:t>
                  </a:r>
                  <a:r>
                    <a:rPr lang="en-US" sz="2400" dirty="0" smtClean="0">
                      <a:solidFill>
                        <a:schemeClr val="bg1"/>
                      </a:solidFill>
                      <a:latin typeface="Times New Roman" panose="02020603050405020304" pitchFamily="18" charset="0"/>
                      <a:cs typeface="Times New Roman" panose="02020603050405020304" pitchFamily="18" charset="0"/>
                    </a:rPr>
                    <a:t>to </a:t>
                  </a:r>
                  <a:r>
                    <a:rPr lang="en-US" sz="2400" dirty="0">
                      <a:solidFill>
                        <a:schemeClr val="bg1"/>
                      </a:solidFill>
                      <a:latin typeface="Times New Roman" panose="02020603050405020304" pitchFamily="18" charset="0"/>
                      <a:cs typeface="Times New Roman" panose="02020603050405020304" pitchFamily="18" charset="0"/>
                    </a:rPr>
                    <a:t>put our film on a different substrate such as glass for Optical Absorption </a:t>
                  </a:r>
                  <a:r>
                    <a:rPr lang="en-US" sz="2400" dirty="0" smtClean="0">
                      <a:solidFill>
                        <a:schemeClr val="bg1"/>
                      </a:solidFill>
                      <a:latin typeface="Times New Roman" panose="02020603050405020304" pitchFamily="18" charset="0"/>
                      <a:cs typeface="Times New Roman" panose="02020603050405020304" pitchFamily="18" charset="0"/>
                    </a:rPr>
                    <a:t>Testing. </a:t>
                  </a:r>
                </a:p>
                <a:p>
                  <a:pPr marL="342900" indent="-342900">
                    <a:buFont typeface="Arial" panose="020B0604020202020204" pitchFamily="34" charset="0"/>
                    <a:buChar char="•"/>
                  </a:pPr>
                  <a:r>
                    <a:rPr lang="en-US" sz="2400" u="sng" dirty="0" smtClean="0">
                      <a:solidFill>
                        <a:schemeClr val="bg1"/>
                      </a:solidFill>
                      <a:latin typeface="Times New Roman" panose="02020603050405020304" pitchFamily="18" charset="0"/>
                      <a:cs typeface="Times New Roman" panose="02020603050405020304" pitchFamily="18" charset="0"/>
                    </a:rPr>
                    <a:t>KOH Assisted Film Transfer</a:t>
                  </a:r>
                </a:p>
                <a:p>
                  <a:pPr marL="2537460" lvl="1" indent="-342900">
                    <a:buFont typeface="Arial" panose="020B0604020202020204" pitchFamily="34" charset="0"/>
                    <a:buChar char="•"/>
                  </a:pPr>
                  <a:r>
                    <a:rPr lang="en-US" sz="2400" dirty="0">
                      <a:solidFill>
                        <a:schemeClr val="bg1"/>
                      </a:solidFill>
                      <a:latin typeface="Times New Roman" panose="02020603050405020304" pitchFamily="18" charset="0"/>
                      <a:cs typeface="Times New Roman" panose="02020603050405020304" pitchFamily="18" charset="0"/>
                    </a:rPr>
                    <a:t>Using KOH, we could remove the film with little to no damage to a different substrate</a:t>
                  </a:r>
                  <a:r>
                    <a:rPr lang="en-US" sz="2400" dirty="0" smtClean="0">
                      <a:solidFill>
                        <a:schemeClr val="bg1"/>
                      </a:solidFill>
                      <a:latin typeface="Times New Roman" panose="02020603050405020304" pitchFamily="18" charset="0"/>
                      <a:cs typeface="Times New Roman" panose="02020603050405020304" pitchFamily="18" charset="0"/>
                    </a:rPr>
                    <a:t>. (See Fig. 4)</a:t>
                  </a:r>
                  <a:endParaRPr lang="en-US" sz="2400" dirty="0">
                    <a:solidFill>
                      <a:schemeClr val="bg1"/>
                    </a:solidFill>
                    <a:latin typeface="Times New Roman" panose="02020603050405020304" pitchFamily="18" charset="0"/>
                    <a:cs typeface="Times New Roman" panose="02020603050405020304" pitchFamily="18" charset="0"/>
                  </a:endParaRPr>
                </a:p>
                <a:p>
                  <a:pPr marL="2537460" lvl="1" indent="-342900">
                    <a:buFont typeface="Arial" panose="020B0604020202020204" pitchFamily="34" charset="0"/>
                    <a:buChar char="•"/>
                  </a:pPr>
                  <a:endParaRPr lang="en-US" sz="2400" u="sng" dirty="0">
                    <a:solidFill>
                      <a:schemeClr val="bg1"/>
                    </a:solidFill>
                    <a:latin typeface="Times New Roman" panose="02020603050405020304" pitchFamily="18" charset="0"/>
                    <a:cs typeface="Times New Roman" panose="02020603050405020304" pitchFamily="18" charset="0"/>
                  </a:endParaRPr>
                </a:p>
              </p:txBody>
            </p:sp>
          </mc:Choice>
          <mc:Fallback>
            <p:sp>
              <p:nvSpPr>
                <p:cNvPr id="14" name="TextBox 11"/>
                <p:cNvSpPr txBox="1">
                  <a:spLocks noRot="1" noChangeAspect="1" noMove="1" noResize="1" noEditPoints="1" noAdjustHandles="1" noChangeArrowheads="1" noChangeShapeType="1" noTextEdit="1"/>
                </p:cNvSpPr>
                <p:nvPr/>
              </p:nvSpPr>
              <p:spPr bwMode="auto">
                <a:xfrm>
                  <a:off x="0" y="22494598"/>
                  <a:ext cx="11698927" cy="8217634"/>
                </a:xfrm>
                <a:prstGeom prst="rect">
                  <a:avLst/>
                </a:prstGeom>
                <a:blipFill rotWithShape="1">
                  <a:blip r:embed="rId7"/>
                  <a:stretch>
                    <a:fillRect l="-677" t="-593" r="-730"/>
                  </a:stretch>
                </a:blipFill>
                <a:ln w="9525">
                  <a:noFill/>
                  <a:miter lim="800000"/>
                  <a:headEnd/>
                  <a:tailEnd/>
                </a:ln>
              </p:spPr>
              <p:txBody>
                <a:bodyPr/>
                <a:lstStyle/>
                <a:p>
                  <a:r>
                    <a:rPr lang="en-US">
                      <a:noFill/>
                    </a:rPr>
                    <a:t> </a:t>
                  </a:r>
                </a:p>
              </p:txBody>
            </p:sp>
          </mc:Fallback>
        </mc:AlternateContent>
        <p:grpSp>
          <p:nvGrpSpPr>
            <p:cNvPr id="1498" name="Group 1497"/>
            <p:cNvGrpSpPr/>
            <p:nvPr/>
          </p:nvGrpSpPr>
          <p:grpSpPr>
            <a:xfrm>
              <a:off x="169130" y="29843000"/>
              <a:ext cx="2247624" cy="2022695"/>
              <a:chOff x="169131" y="30292107"/>
              <a:chExt cx="2247624" cy="2022695"/>
            </a:xfrm>
          </p:grpSpPr>
          <p:sp>
            <p:nvSpPr>
              <p:cNvPr id="21" name="Rectangle 20"/>
              <p:cNvSpPr/>
              <p:nvPr/>
            </p:nvSpPr>
            <p:spPr>
              <a:xfrm>
                <a:off x="169131" y="30292107"/>
                <a:ext cx="2247624" cy="2022695"/>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47" name="Picture 2"/>
              <p:cNvPicPr>
                <a:picLocks noChangeAspect="1" noChangeArrowheads="1"/>
              </p:cNvPicPr>
              <p:nvPr/>
            </p:nvPicPr>
            <p:blipFill rotWithShape="1">
              <a:blip r:embed="rId8" cstate="print">
                <a:extLst>
                  <a:ext uri="{BEBA8EAE-BF5A-486C-A8C5-ECC9F3942E4B}">
                    <a14:imgProps xmlns:a14="http://schemas.microsoft.com/office/drawing/2010/main">
                      <a14:imgLayer r:embed="rId9">
                        <a14:imgEffect>
                          <a14:brightnessContrast bright="-20000"/>
                        </a14:imgEffect>
                      </a14:imgLayer>
                    </a14:imgProps>
                  </a:ext>
                </a:extLst>
              </a:blip>
              <a:srcRect l="36273" t="41070" r="27454"/>
              <a:stretch/>
            </p:blipFill>
            <p:spPr bwMode="auto">
              <a:xfrm>
                <a:off x="169131" y="30297803"/>
                <a:ext cx="2247623" cy="1645920"/>
              </a:xfrm>
              <a:prstGeom prst="rect">
                <a:avLst/>
              </a:prstGeom>
              <a:noFill/>
              <a:ln w="9525">
                <a:noFill/>
                <a:miter lim="800000"/>
                <a:headEnd/>
                <a:tailEnd/>
              </a:ln>
            </p:spPr>
          </p:pic>
        </p:grpSp>
        <p:grpSp>
          <p:nvGrpSpPr>
            <p:cNvPr id="1499" name="Group 1498"/>
            <p:cNvGrpSpPr/>
            <p:nvPr/>
          </p:nvGrpSpPr>
          <p:grpSpPr>
            <a:xfrm>
              <a:off x="2423171" y="30292107"/>
              <a:ext cx="4960641" cy="2590787"/>
              <a:chOff x="2584703" y="30292107"/>
              <a:chExt cx="4960641" cy="2590787"/>
            </a:xfrm>
          </p:grpSpPr>
          <p:sp>
            <p:nvSpPr>
              <p:cNvPr id="23" name="Rectangle 22"/>
              <p:cNvSpPr/>
              <p:nvPr/>
            </p:nvSpPr>
            <p:spPr>
              <a:xfrm>
                <a:off x="2584703" y="30292108"/>
                <a:ext cx="4917326" cy="2559618"/>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56" name="Group 355"/>
              <p:cNvGrpSpPr/>
              <p:nvPr/>
            </p:nvGrpSpPr>
            <p:grpSpPr>
              <a:xfrm>
                <a:off x="2705019" y="30292107"/>
                <a:ext cx="4840325" cy="2542093"/>
                <a:chOff x="348054" y="1261965"/>
                <a:chExt cx="11256570" cy="5848829"/>
              </a:xfrm>
            </p:grpSpPr>
            <p:grpSp>
              <p:nvGrpSpPr>
                <p:cNvPr id="357" name="Group 356"/>
                <p:cNvGrpSpPr/>
                <p:nvPr/>
              </p:nvGrpSpPr>
              <p:grpSpPr>
                <a:xfrm>
                  <a:off x="348054" y="1415602"/>
                  <a:ext cx="2573446" cy="5249624"/>
                  <a:chOff x="805266" y="401078"/>
                  <a:chExt cx="2573446" cy="5249624"/>
                </a:xfrm>
              </p:grpSpPr>
              <p:grpSp>
                <p:nvGrpSpPr>
                  <p:cNvPr id="367" name="Group 366"/>
                  <p:cNvGrpSpPr/>
                  <p:nvPr/>
                </p:nvGrpSpPr>
                <p:grpSpPr>
                  <a:xfrm>
                    <a:off x="805266" y="401078"/>
                    <a:ext cx="2573446" cy="1096006"/>
                    <a:chOff x="1033866" y="1096031"/>
                    <a:chExt cx="2573446" cy="1096006"/>
                  </a:xfrm>
                </p:grpSpPr>
                <p:sp>
                  <p:nvSpPr>
                    <p:cNvPr id="461" name="Cube 460"/>
                    <p:cNvSpPr/>
                    <p:nvPr/>
                  </p:nvSpPr>
                  <p:spPr>
                    <a:xfrm flipV="1">
                      <a:off x="1033866" y="1096031"/>
                      <a:ext cx="2573446" cy="960753"/>
                    </a:xfrm>
                    <a:prstGeom prst="cube">
                      <a:avLst>
                        <a:gd name="adj" fmla="val 85177"/>
                      </a:avLst>
                    </a:prstGeom>
                    <a:solidFill>
                      <a:srgbClr val="0610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2" name="Cube 461"/>
                    <p:cNvSpPr/>
                    <p:nvPr/>
                  </p:nvSpPr>
                  <p:spPr>
                    <a:xfrm flipV="1">
                      <a:off x="1033866" y="1231284"/>
                      <a:ext cx="2573446" cy="960753"/>
                    </a:xfrm>
                    <a:prstGeom prst="cube">
                      <a:avLst>
                        <a:gd name="adj" fmla="val 8517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68" name="Rectangle 367"/>
                  <p:cNvSpPr/>
                  <p:nvPr/>
                </p:nvSpPr>
                <p:spPr>
                  <a:xfrm>
                    <a:off x="900961" y="5257801"/>
                    <a:ext cx="828675" cy="1857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 name="Rectangle 368"/>
                  <p:cNvSpPr/>
                  <p:nvPr/>
                </p:nvSpPr>
                <p:spPr>
                  <a:xfrm>
                    <a:off x="2550037" y="5257800"/>
                    <a:ext cx="828675" cy="1857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p:cNvSpPr/>
                  <p:nvPr/>
                </p:nvSpPr>
                <p:spPr>
                  <a:xfrm>
                    <a:off x="1713088" y="5279227"/>
                    <a:ext cx="836949" cy="3714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Rectangle 370"/>
                  <p:cNvSpPr/>
                  <p:nvPr/>
                </p:nvSpPr>
                <p:spPr>
                  <a:xfrm>
                    <a:off x="1721362" y="5257799"/>
                    <a:ext cx="828675" cy="1857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2" name="Group 371"/>
                  <p:cNvGrpSpPr/>
                  <p:nvPr/>
                </p:nvGrpSpPr>
                <p:grpSpPr>
                  <a:xfrm>
                    <a:off x="1858225" y="5098253"/>
                    <a:ext cx="571496" cy="319087"/>
                    <a:chOff x="4757738" y="4152900"/>
                    <a:chExt cx="571496" cy="319087"/>
                  </a:xfrm>
                </p:grpSpPr>
                <p:sp>
                  <p:nvSpPr>
                    <p:cNvPr id="435" name="Oval 434"/>
                    <p:cNvSpPr/>
                    <p:nvPr/>
                  </p:nvSpPr>
                  <p:spPr>
                    <a:xfrm>
                      <a:off x="4757738" y="437197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6" name="Oval 435"/>
                    <p:cNvSpPr/>
                    <p:nvPr/>
                  </p:nvSpPr>
                  <p:spPr>
                    <a:xfrm>
                      <a:off x="4829175" y="437197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7" name="Oval 436"/>
                    <p:cNvSpPr/>
                    <p:nvPr/>
                  </p:nvSpPr>
                  <p:spPr>
                    <a:xfrm>
                      <a:off x="4900612" y="437197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8" name="Oval 437"/>
                    <p:cNvSpPr/>
                    <p:nvPr/>
                  </p:nvSpPr>
                  <p:spPr>
                    <a:xfrm>
                      <a:off x="4972049" y="437197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9" name="Oval 438"/>
                    <p:cNvSpPr/>
                    <p:nvPr/>
                  </p:nvSpPr>
                  <p:spPr>
                    <a:xfrm>
                      <a:off x="5043486" y="437197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 name="Oval 439"/>
                    <p:cNvSpPr/>
                    <p:nvPr/>
                  </p:nvSpPr>
                  <p:spPr>
                    <a:xfrm>
                      <a:off x="5114923" y="437197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1" name="Oval 440"/>
                    <p:cNvSpPr/>
                    <p:nvPr/>
                  </p:nvSpPr>
                  <p:spPr>
                    <a:xfrm>
                      <a:off x="5186360" y="437197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2" name="Oval 441"/>
                    <p:cNvSpPr/>
                    <p:nvPr/>
                  </p:nvSpPr>
                  <p:spPr>
                    <a:xfrm>
                      <a:off x="5257797" y="437197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3" name="Oval 442"/>
                    <p:cNvSpPr/>
                    <p:nvPr/>
                  </p:nvSpPr>
                  <p:spPr>
                    <a:xfrm>
                      <a:off x="4793456" y="429895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4" name="Oval 443"/>
                    <p:cNvSpPr/>
                    <p:nvPr/>
                  </p:nvSpPr>
                  <p:spPr>
                    <a:xfrm>
                      <a:off x="4864893" y="429895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5" name="Oval 444"/>
                    <p:cNvSpPr/>
                    <p:nvPr/>
                  </p:nvSpPr>
                  <p:spPr>
                    <a:xfrm>
                      <a:off x="4936330" y="429895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6" name="Oval 445"/>
                    <p:cNvSpPr/>
                    <p:nvPr/>
                  </p:nvSpPr>
                  <p:spPr>
                    <a:xfrm>
                      <a:off x="5007767" y="429895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7" name="Oval 446"/>
                    <p:cNvSpPr/>
                    <p:nvPr/>
                  </p:nvSpPr>
                  <p:spPr>
                    <a:xfrm>
                      <a:off x="5079204" y="429895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8" name="Oval 447"/>
                    <p:cNvSpPr/>
                    <p:nvPr/>
                  </p:nvSpPr>
                  <p:spPr>
                    <a:xfrm>
                      <a:off x="5150641" y="429895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9" name="Oval 448"/>
                    <p:cNvSpPr/>
                    <p:nvPr/>
                  </p:nvSpPr>
                  <p:spPr>
                    <a:xfrm>
                      <a:off x="5222078" y="429895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0" name="Oval 449"/>
                    <p:cNvSpPr/>
                    <p:nvPr/>
                  </p:nvSpPr>
                  <p:spPr>
                    <a:xfrm>
                      <a:off x="4829174" y="422592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1" name="Oval 450"/>
                    <p:cNvSpPr/>
                    <p:nvPr/>
                  </p:nvSpPr>
                  <p:spPr>
                    <a:xfrm>
                      <a:off x="4900611" y="422592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2" name="Oval 451"/>
                    <p:cNvSpPr/>
                    <p:nvPr/>
                  </p:nvSpPr>
                  <p:spPr>
                    <a:xfrm>
                      <a:off x="4972048" y="422592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3" name="Oval 452"/>
                    <p:cNvSpPr/>
                    <p:nvPr/>
                  </p:nvSpPr>
                  <p:spPr>
                    <a:xfrm>
                      <a:off x="5043485" y="422592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4" name="Oval 453"/>
                    <p:cNvSpPr/>
                    <p:nvPr/>
                  </p:nvSpPr>
                  <p:spPr>
                    <a:xfrm>
                      <a:off x="5114922" y="422592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5" name="Oval 454"/>
                    <p:cNvSpPr/>
                    <p:nvPr/>
                  </p:nvSpPr>
                  <p:spPr>
                    <a:xfrm>
                      <a:off x="5186359" y="422592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6" name="Oval 455"/>
                    <p:cNvSpPr/>
                    <p:nvPr/>
                  </p:nvSpPr>
                  <p:spPr>
                    <a:xfrm>
                      <a:off x="4864892" y="415290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7" name="Oval 456"/>
                    <p:cNvSpPr/>
                    <p:nvPr/>
                  </p:nvSpPr>
                  <p:spPr>
                    <a:xfrm>
                      <a:off x="4936329" y="415290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8" name="Oval 457"/>
                    <p:cNvSpPr/>
                    <p:nvPr/>
                  </p:nvSpPr>
                  <p:spPr>
                    <a:xfrm>
                      <a:off x="5007766" y="415290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9" name="Oval 458"/>
                    <p:cNvSpPr/>
                    <p:nvPr/>
                  </p:nvSpPr>
                  <p:spPr>
                    <a:xfrm>
                      <a:off x="5079203" y="415290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0" name="Oval 459"/>
                    <p:cNvSpPr/>
                    <p:nvPr/>
                  </p:nvSpPr>
                  <p:spPr>
                    <a:xfrm>
                      <a:off x="5150640" y="415290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73" name="Oval 372"/>
                  <p:cNvSpPr/>
                  <p:nvPr/>
                </p:nvSpPr>
                <p:spPr>
                  <a:xfrm>
                    <a:off x="1721362" y="401081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Oval 373"/>
                  <p:cNvSpPr/>
                  <p:nvPr/>
                </p:nvSpPr>
                <p:spPr>
                  <a:xfrm>
                    <a:off x="2282427" y="479107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Oval 374"/>
                  <p:cNvSpPr/>
                  <p:nvPr/>
                </p:nvSpPr>
                <p:spPr>
                  <a:xfrm>
                    <a:off x="2474182" y="421084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Oval 375"/>
                  <p:cNvSpPr/>
                  <p:nvPr/>
                </p:nvSpPr>
                <p:spPr>
                  <a:xfrm>
                    <a:off x="2091989" y="3767928"/>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Oval 376"/>
                  <p:cNvSpPr/>
                  <p:nvPr/>
                </p:nvSpPr>
                <p:spPr>
                  <a:xfrm>
                    <a:off x="2881094" y="345360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Oval 377"/>
                  <p:cNvSpPr/>
                  <p:nvPr/>
                </p:nvSpPr>
                <p:spPr>
                  <a:xfrm>
                    <a:off x="1757080" y="2820229"/>
                    <a:ext cx="82498" cy="67465"/>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Oval 378"/>
                  <p:cNvSpPr/>
                  <p:nvPr/>
                </p:nvSpPr>
                <p:spPr>
                  <a:xfrm>
                    <a:off x="2322565" y="2482488"/>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Oval 379"/>
                  <p:cNvSpPr/>
                  <p:nvPr/>
                </p:nvSpPr>
                <p:spPr>
                  <a:xfrm>
                    <a:off x="2016635" y="2518684"/>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Oval 380"/>
                  <p:cNvSpPr/>
                  <p:nvPr/>
                </p:nvSpPr>
                <p:spPr>
                  <a:xfrm>
                    <a:off x="2814482" y="177458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 name="Oval 381"/>
                  <p:cNvSpPr/>
                  <p:nvPr/>
                </p:nvSpPr>
                <p:spPr>
                  <a:xfrm>
                    <a:off x="1636951" y="1397072"/>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 name="Oval 382"/>
                  <p:cNvSpPr/>
                  <p:nvPr/>
                </p:nvSpPr>
                <p:spPr>
                  <a:xfrm>
                    <a:off x="1913396" y="1273178"/>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Oval 383"/>
                  <p:cNvSpPr/>
                  <p:nvPr/>
                </p:nvSpPr>
                <p:spPr>
                  <a:xfrm>
                    <a:off x="1314859" y="112627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Oval 384"/>
                  <p:cNvSpPr/>
                  <p:nvPr/>
                </p:nvSpPr>
                <p:spPr>
                  <a:xfrm>
                    <a:off x="1438234" y="1097266"/>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6" name="Oval 385"/>
                  <p:cNvSpPr/>
                  <p:nvPr/>
                </p:nvSpPr>
                <p:spPr>
                  <a:xfrm>
                    <a:off x="1495980" y="122878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 name="Oval 386"/>
                  <p:cNvSpPr/>
                  <p:nvPr/>
                </p:nvSpPr>
                <p:spPr>
                  <a:xfrm>
                    <a:off x="1770522" y="1303067"/>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 name="Oval 387"/>
                  <p:cNvSpPr/>
                  <p:nvPr/>
                </p:nvSpPr>
                <p:spPr>
                  <a:xfrm>
                    <a:off x="1600607" y="112627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Oval 388"/>
                  <p:cNvSpPr/>
                  <p:nvPr/>
                </p:nvSpPr>
                <p:spPr>
                  <a:xfrm>
                    <a:off x="1672044" y="112627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Oval 389"/>
                  <p:cNvSpPr/>
                  <p:nvPr/>
                </p:nvSpPr>
                <p:spPr>
                  <a:xfrm>
                    <a:off x="1603000" y="95555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Oval 390"/>
                  <p:cNvSpPr/>
                  <p:nvPr/>
                </p:nvSpPr>
                <p:spPr>
                  <a:xfrm>
                    <a:off x="1806241" y="112944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Oval 391"/>
                  <p:cNvSpPr/>
                  <p:nvPr/>
                </p:nvSpPr>
                <p:spPr>
                  <a:xfrm>
                    <a:off x="1877678" y="112944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Oval 392"/>
                  <p:cNvSpPr/>
                  <p:nvPr/>
                </p:nvSpPr>
                <p:spPr>
                  <a:xfrm>
                    <a:off x="1631672" y="1275268"/>
                    <a:ext cx="45719" cy="96840"/>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 name="Oval 393"/>
                  <p:cNvSpPr/>
                  <p:nvPr/>
                </p:nvSpPr>
                <p:spPr>
                  <a:xfrm>
                    <a:off x="2139589" y="119950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p:cNvSpPr/>
                  <p:nvPr/>
                </p:nvSpPr>
                <p:spPr>
                  <a:xfrm>
                    <a:off x="2091989" y="128970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p:cNvSpPr/>
                  <p:nvPr/>
                </p:nvSpPr>
                <p:spPr>
                  <a:xfrm>
                    <a:off x="2163426" y="112944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p:cNvSpPr/>
                  <p:nvPr/>
                </p:nvSpPr>
                <p:spPr>
                  <a:xfrm>
                    <a:off x="2273847" y="1079437"/>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p:cNvSpPr/>
                  <p:nvPr/>
                </p:nvSpPr>
                <p:spPr>
                  <a:xfrm>
                    <a:off x="2351211" y="124390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p:cNvSpPr/>
                  <p:nvPr/>
                </p:nvSpPr>
                <p:spPr>
                  <a:xfrm>
                    <a:off x="2487361" y="137295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Oval 399"/>
                  <p:cNvSpPr/>
                  <p:nvPr/>
                </p:nvSpPr>
                <p:spPr>
                  <a:xfrm>
                    <a:off x="2420999" y="112627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Oval 400"/>
                  <p:cNvSpPr/>
                  <p:nvPr/>
                </p:nvSpPr>
                <p:spPr>
                  <a:xfrm>
                    <a:off x="2778184" y="1347489"/>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Oval 401"/>
                  <p:cNvSpPr/>
                  <p:nvPr/>
                </p:nvSpPr>
                <p:spPr>
                  <a:xfrm>
                    <a:off x="2537944" y="1245637"/>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Oval 402"/>
                  <p:cNvSpPr/>
                  <p:nvPr/>
                </p:nvSpPr>
                <p:spPr>
                  <a:xfrm>
                    <a:off x="3092963" y="137945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Oval 403"/>
                  <p:cNvSpPr/>
                  <p:nvPr/>
                </p:nvSpPr>
                <p:spPr>
                  <a:xfrm>
                    <a:off x="2706747" y="112627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Oval 404"/>
                  <p:cNvSpPr/>
                  <p:nvPr/>
                </p:nvSpPr>
                <p:spPr>
                  <a:xfrm>
                    <a:off x="2785282" y="1026259"/>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Oval 405"/>
                  <p:cNvSpPr/>
                  <p:nvPr/>
                </p:nvSpPr>
                <p:spPr>
                  <a:xfrm>
                    <a:off x="2868475" y="1245637"/>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 name="Oval 406"/>
                  <p:cNvSpPr/>
                  <p:nvPr/>
                </p:nvSpPr>
                <p:spPr>
                  <a:xfrm>
                    <a:off x="2912381" y="112944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Oval 407"/>
                  <p:cNvSpPr/>
                  <p:nvPr/>
                </p:nvSpPr>
                <p:spPr>
                  <a:xfrm>
                    <a:off x="3017373" y="121737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Oval 408"/>
                  <p:cNvSpPr/>
                  <p:nvPr/>
                </p:nvSpPr>
                <p:spPr>
                  <a:xfrm>
                    <a:off x="1207703" y="695707"/>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Oval 409"/>
                  <p:cNvSpPr/>
                  <p:nvPr/>
                </p:nvSpPr>
                <p:spPr>
                  <a:xfrm>
                    <a:off x="954166" y="695707"/>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 name="Oval 410"/>
                  <p:cNvSpPr/>
                  <p:nvPr/>
                </p:nvSpPr>
                <p:spPr>
                  <a:xfrm>
                    <a:off x="1037832" y="80719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 name="Oval 411"/>
                  <p:cNvSpPr/>
                  <p:nvPr/>
                </p:nvSpPr>
                <p:spPr>
                  <a:xfrm>
                    <a:off x="1254130" y="930972"/>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Oval 412"/>
                  <p:cNvSpPr/>
                  <p:nvPr/>
                </p:nvSpPr>
                <p:spPr>
                  <a:xfrm>
                    <a:off x="2001097" y="99419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Oval 413"/>
                  <p:cNvSpPr/>
                  <p:nvPr/>
                </p:nvSpPr>
                <p:spPr>
                  <a:xfrm>
                    <a:off x="1274900" y="73708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Oval 414"/>
                  <p:cNvSpPr/>
                  <p:nvPr/>
                </p:nvSpPr>
                <p:spPr>
                  <a:xfrm>
                    <a:off x="1349205" y="1004692"/>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Oval 415"/>
                  <p:cNvSpPr/>
                  <p:nvPr/>
                </p:nvSpPr>
                <p:spPr>
                  <a:xfrm>
                    <a:off x="1395017" y="80719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Oval 416"/>
                  <p:cNvSpPr/>
                  <p:nvPr/>
                </p:nvSpPr>
                <p:spPr>
                  <a:xfrm>
                    <a:off x="1571904" y="70598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8" name="Oval 417"/>
                  <p:cNvSpPr/>
                  <p:nvPr/>
                </p:nvSpPr>
                <p:spPr>
                  <a:xfrm>
                    <a:off x="1432785" y="96670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 name="Oval 418"/>
                  <p:cNvSpPr/>
                  <p:nvPr/>
                </p:nvSpPr>
                <p:spPr>
                  <a:xfrm>
                    <a:off x="1600651" y="81036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0" name="Oval 419"/>
                  <p:cNvSpPr/>
                  <p:nvPr/>
                </p:nvSpPr>
                <p:spPr>
                  <a:xfrm>
                    <a:off x="1874643" y="702361"/>
                    <a:ext cx="61462" cy="84985"/>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1" name="Oval 420"/>
                  <p:cNvSpPr/>
                  <p:nvPr/>
                </p:nvSpPr>
                <p:spPr>
                  <a:xfrm>
                    <a:off x="1729437" y="891577"/>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2" name="Oval 421"/>
                  <p:cNvSpPr/>
                  <p:nvPr/>
                </p:nvSpPr>
                <p:spPr>
                  <a:xfrm>
                    <a:off x="1821220" y="848466"/>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3" name="Oval 422"/>
                  <p:cNvSpPr/>
                  <p:nvPr/>
                </p:nvSpPr>
                <p:spPr>
                  <a:xfrm>
                    <a:off x="1833937" y="95555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4" name="Oval 423"/>
                  <p:cNvSpPr/>
                  <p:nvPr/>
                </p:nvSpPr>
                <p:spPr>
                  <a:xfrm>
                    <a:off x="2196315" y="96670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5" name="Oval 424"/>
                  <p:cNvSpPr/>
                  <p:nvPr/>
                </p:nvSpPr>
                <p:spPr>
                  <a:xfrm>
                    <a:off x="2001098" y="80719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Oval 425"/>
                  <p:cNvSpPr/>
                  <p:nvPr/>
                </p:nvSpPr>
                <p:spPr>
                  <a:xfrm>
                    <a:off x="2072535" y="80719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Oval 426"/>
                  <p:cNvSpPr/>
                  <p:nvPr/>
                </p:nvSpPr>
                <p:spPr>
                  <a:xfrm>
                    <a:off x="2108188" y="991589"/>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Oval 427"/>
                  <p:cNvSpPr/>
                  <p:nvPr/>
                </p:nvSpPr>
                <p:spPr>
                  <a:xfrm>
                    <a:off x="2170969" y="737936"/>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9" name="Oval 428"/>
                  <p:cNvSpPr/>
                  <p:nvPr/>
                </p:nvSpPr>
                <p:spPr>
                  <a:xfrm>
                    <a:off x="2300344" y="694511"/>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 name="Oval 429"/>
                  <p:cNvSpPr/>
                  <p:nvPr/>
                </p:nvSpPr>
                <p:spPr>
                  <a:xfrm>
                    <a:off x="2382525" y="980230"/>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Oval 430"/>
                  <p:cNvSpPr/>
                  <p:nvPr/>
                </p:nvSpPr>
                <p:spPr>
                  <a:xfrm>
                    <a:off x="2358283" y="81909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Oval 431"/>
                  <p:cNvSpPr/>
                  <p:nvPr/>
                </p:nvSpPr>
                <p:spPr>
                  <a:xfrm>
                    <a:off x="2499979" y="71035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Oval 432"/>
                  <p:cNvSpPr/>
                  <p:nvPr/>
                </p:nvSpPr>
                <p:spPr>
                  <a:xfrm>
                    <a:off x="2563873" y="949113"/>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4" name="Oval 433"/>
                  <p:cNvSpPr/>
                  <p:nvPr/>
                </p:nvSpPr>
                <p:spPr>
                  <a:xfrm>
                    <a:off x="2635354" y="810365"/>
                    <a:ext cx="71437" cy="100012"/>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8" name="Group 357"/>
                <p:cNvGrpSpPr/>
                <p:nvPr/>
              </p:nvGrpSpPr>
              <p:grpSpPr>
                <a:xfrm>
                  <a:off x="2088407" y="5715713"/>
                  <a:ext cx="3772638" cy="778944"/>
                  <a:chOff x="2446818" y="5113939"/>
                  <a:chExt cx="3772638" cy="778944"/>
                </a:xfrm>
              </p:grpSpPr>
              <p:sp>
                <p:nvSpPr>
                  <p:cNvPr id="365" name="TextBox 364"/>
                  <p:cNvSpPr txBox="1"/>
                  <p:nvPr/>
                </p:nvSpPr>
                <p:spPr>
                  <a:xfrm>
                    <a:off x="2966332" y="5113939"/>
                    <a:ext cx="3253124" cy="778944"/>
                  </a:xfrm>
                  <a:prstGeom prst="rect">
                    <a:avLst/>
                  </a:prstGeom>
                  <a:noFill/>
                </p:spPr>
                <p:txBody>
                  <a:bodyPr wrap="none" rtlCol="0">
                    <a:spAutoFit/>
                  </a:bodyPr>
                  <a:lstStyle/>
                  <a:p>
                    <a:r>
                      <a:rPr lang="en-US" sz="1600" b="1" dirty="0" smtClean="0"/>
                      <a:t> </a:t>
                    </a:r>
                    <a:r>
                      <a:rPr lang="en-US" sz="1600" b="1" dirty="0"/>
                      <a:t>MoO</a:t>
                    </a:r>
                    <a:r>
                      <a:rPr lang="en-US" sz="1600" b="1" baseline="-25000" dirty="0"/>
                      <a:t>3</a:t>
                    </a:r>
                    <a:r>
                      <a:rPr lang="en-US" sz="1600" b="1" dirty="0"/>
                      <a:t> or </a:t>
                    </a:r>
                    <a:r>
                      <a:rPr lang="en-US" sz="1600" b="1" dirty="0" smtClean="0"/>
                      <a:t>WO</a:t>
                    </a:r>
                    <a:r>
                      <a:rPr lang="en-US" sz="1600" b="1" baseline="-25000" dirty="0" smtClean="0"/>
                      <a:t>3</a:t>
                    </a:r>
                    <a:endParaRPr lang="en-US" sz="1600" b="1" dirty="0"/>
                  </a:p>
                </p:txBody>
              </p:sp>
              <p:cxnSp>
                <p:nvCxnSpPr>
                  <p:cNvPr id="366" name="Straight Arrow Connector 365"/>
                  <p:cNvCxnSpPr/>
                  <p:nvPr/>
                </p:nvCxnSpPr>
                <p:spPr>
                  <a:xfrm flipH="1">
                    <a:off x="2446818" y="5463383"/>
                    <a:ext cx="670567" cy="976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9" name="Group 358"/>
                <p:cNvGrpSpPr/>
                <p:nvPr/>
              </p:nvGrpSpPr>
              <p:grpSpPr>
                <a:xfrm>
                  <a:off x="2431359" y="1261965"/>
                  <a:ext cx="3427140" cy="778944"/>
                  <a:chOff x="2446818" y="5113939"/>
                  <a:chExt cx="3427140" cy="778944"/>
                </a:xfrm>
              </p:grpSpPr>
              <mc:AlternateContent xmlns:mc="http://schemas.openxmlformats.org/markup-compatibility/2006">
                <mc:Choice xmlns:a14="http://schemas.microsoft.com/office/drawing/2010/main" Requires="a14">
                  <p:sp>
                    <p:nvSpPr>
                      <p:cNvPr id="363" name="TextBox 362"/>
                      <p:cNvSpPr txBox="1"/>
                      <p:nvPr/>
                    </p:nvSpPr>
                    <p:spPr>
                      <a:xfrm>
                        <a:off x="2966332" y="5113939"/>
                        <a:ext cx="2907626" cy="778944"/>
                      </a:xfrm>
                      <a:prstGeom prst="rect">
                        <a:avLst/>
                      </a:prstGeom>
                      <a:noFill/>
                    </p:spPr>
                    <p:txBody>
                      <a:bodyPr wrap="none" rtlCol="0">
                        <a:spAutoFit/>
                      </a:bodyPr>
                      <a:lstStyle/>
                      <a:p>
                        <a14:m>
                          <m:oMath xmlns:m="http://schemas.openxmlformats.org/officeDocument/2006/math">
                            <m:sSub>
                              <m:sSubPr>
                                <m:ctrlPr>
                                  <a:rPr lang="en-US" sz="1600" b="1" i="1" smtClean="0">
                                    <a:solidFill>
                                      <a:schemeClr val="tx1"/>
                                    </a:solidFill>
                                    <a:latin typeface="Cambria Math"/>
                                  </a:rPr>
                                </m:ctrlPr>
                              </m:sSubPr>
                              <m:e>
                                <m:r>
                                  <a:rPr lang="en-US" sz="1600" b="1" i="1" smtClean="0">
                                    <a:solidFill>
                                      <a:schemeClr val="tx1"/>
                                    </a:solidFill>
                                    <a:latin typeface="Cambria Math"/>
                                  </a:rPr>
                                  <m:t>𝑺𝒊𝑶</m:t>
                                </m:r>
                              </m:e>
                              <m:sub>
                                <m:r>
                                  <a:rPr lang="en-US" sz="1600" b="1" i="1" smtClean="0">
                                    <a:solidFill>
                                      <a:schemeClr val="tx1"/>
                                    </a:solidFill>
                                    <a:latin typeface="Cambria Math"/>
                                  </a:rPr>
                                  <m:t>𝟐</m:t>
                                </m:r>
                              </m:sub>
                            </m:sSub>
                          </m:oMath>
                        </a14:m>
                        <a:r>
                          <a:rPr lang="en-US" sz="1600" b="1" dirty="0" smtClean="0">
                            <a:solidFill>
                              <a:schemeClr val="tx1"/>
                            </a:solidFill>
                          </a:rPr>
                          <a:t> over Si</a:t>
                        </a:r>
                        <a:endParaRPr lang="en-US" sz="1600" b="1" dirty="0">
                          <a:solidFill>
                            <a:schemeClr val="tx1"/>
                          </a:solidFill>
                        </a:endParaRPr>
                      </a:p>
                    </p:txBody>
                  </p:sp>
                </mc:Choice>
                <mc:Fallback>
                  <p:sp>
                    <p:nvSpPr>
                      <p:cNvPr id="363" name="TextBox 362"/>
                      <p:cNvSpPr txBox="1">
                        <a:spLocks noRot="1" noChangeAspect="1" noMove="1" noResize="1" noEditPoints="1" noAdjustHandles="1" noChangeArrowheads="1" noChangeShapeType="1" noTextEdit="1"/>
                      </p:cNvSpPr>
                      <p:nvPr/>
                    </p:nvSpPr>
                    <p:spPr>
                      <a:xfrm>
                        <a:off x="2966332" y="5113939"/>
                        <a:ext cx="2907626" cy="778944"/>
                      </a:xfrm>
                      <a:prstGeom prst="rect">
                        <a:avLst/>
                      </a:prstGeom>
                      <a:blipFill rotWithShape="1">
                        <a:blip r:embed="rId10"/>
                        <a:stretch>
                          <a:fillRect t="-5357" r="-1463" b="-21429"/>
                        </a:stretch>
                      </a:blipFill>
                    </p:spPr>
                    <p:txBody>
                      <a:bodyPr/>
                      <a:lstStyle/>
                      <a:p>
                        <a:r>
                          <a:rPr lang="en-US">
                            <a:noFill/>
                          </a:rPr>
                          <a:t> </a:t>
                        </a:r>
                      </a:p>
                    </p:txBody>
                  </p:sp>
                </mc:Fallback>
              </mc:AlternateContent>
              <p:cxnSp>
                <p:nvCxnSpPr>
                  <p:cNvPr id="364" name="Straight Arrow Connector 363"/>
                  <p:cNvCxnSpPr/>
                  <p:nvPr/>
                </p:nvCxnSpPr>
                <p:spPr>
                  <a:xfrm flipH="1">
                    <a:off x="2446818" y="5463383"/>
                    <a:ext cx="670567" cy="9762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0" name="Group 359"/>
                <p:cNvGrpSpPr/>
                <p:nvPr/>
              </p:nvGrpSpPr>
              <p:grpSpPr>
                <a:xfrm>
                  <a:off x="3163897" y="6331852"/>
                  <a:ext cx="8440727" cy="778942"/>
                  <a:chOff x="2380320" y="5113939"/>
                  <a:chExt cx="8440727" cy="778942"/>
                </a:xfrm>
              </p:grpSpPr>
              <p:sp>
                <p:nvSpPr>
                  <p:cNvPr id="361" name="TextBox 360"/>
                  <p:cNvSpPr txBox="1"/>
                  <p:nvPr/>
                </p:nvSpPr>
                <p:spPr>
                  <a:xfrm>
                    <a:off x="2966332" y="5113939"/>
                    <a:ext cx="7854715" cy="778942"/>
                  </a:xfrm>
                  <a:prstGeom prst="rect">
                    <a:avLst/>
                  </a:prstGeom>
                  <a:noFill/>
                </p:spPr>
                <p:txBody>
                  <a:bodyPr wrap="none" rtlCol="0">
                    <a:spAutoFit/>
                  </a:bodyPr>
                  <a:lstStyle/>
                  <a:p>
                    <a:r>
                      <a:rPr lang="en-US" sz="1600" b="1" dirty="0" smtClean="0"/>
                      <a:t> Boat heated up to high temperatures</a:t>
                    </a:r>
                    <a:endParaRPr lang="en-US" sz="1600" b="1" dirty="0"/>
                  </a:p>
                </p:txBody>
              </p:sp>
              <p:cxnSp>
                <p:nvCxnSpPr>
                  <p:cNvPr id="362" name="Straight Arrow Connector 361"/>
                  <p:cNvCxnSpPr/>
                  <p:nvPr/>
                </p:nvCxnSpPr>
                <p:spPr>
                  <a:xfrm flipH="1" flipV="1">
                    <a:off x="2380320" y="5199698"/>
                    <a:ext cx="670566" cy="11429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grpSp>
          <p:pic>
            <p:nvPicPr>
              <p:cNvPr id="463" name="Picture 2"/>
              <p:cNvPicPr>
                <a:picLocks noChangeAspect="1" noChangeArrowheads="1"/>
              </p:cNvPicPr>
              <p:nvPr/>
            </p:nvPicPr>
            <p:blipFill rotWithShape="1">
              <a:blip r:embed="rId11" cstate="print">
                <a:extLst>
                  <a:ext uri="{28A0092B-C50C-407E-A947-70E740481C1C}">
                    <a14:useLocalDpi xmlns:a14="http://schemas.microsoft.com/office/drawing/2010/main" val="0"/>
                  </a:ext>
                </a:extLst>
              </a:blip>
              <a:srcRect l="2091" t="8837" r="8472" b="5568"/>
              <a:stretch/>
            </p:blipFill>
            <p:spPr bwMode="auto">
              <a:xfrm rot="5400000">
                <a:off x="5212263" y="30660920"/>
                <a:ext cx="2011680" cy="14439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64" name="TextBox 463"/>
              <p:cNvSpPr txBox="1"/>
              <p:nvPr/>
            </p:nvSpPr>
            <p:spPr>
              <a:xfrm>
                <a:off x="2598821" y="32544340"/>
                <a:ext cx="2429690" cy="338554"/>
              </a:xfrm>
              <a:prstGeom prst="rect">
                <a:avLst/>
              </a:prstGeom>
              <a:noFill/>
            </p:spPr>
            <p:txBody>
              <a:bodyPr wrap="square" rtlCol="0">
                <a:spAutoFit/>
              </a:bodyPr>
              <a:lstStyle/>
              <a:p>
                <a:r>
                  <a:rPr lang="en-US" sz="1600" dirty="0" smtClean="0"/>
                  <a:t>Figure 2</a:t>
                </a:r>
                <a:endParaRPr lang="en-US" sz="1600" dirty="0"/>
              </a:p>
            </p:txBody>
          </p:sp>
        </p:grpSp>
        <p:grpSp>
          <p:nvGrpSpPr>
            <p:cNvPr id="1500" name="Group 1499"/>
            <p:cNvGrpSpPr/>
            <p:nvPr/>
          </p:nvGrpSpPr>
          <p:grpSpPr>
            <a:xfrm>
              <a:off x="7350168" y="30035937"/>
              <a:ext cx="5015477" cy="2815789"/>
              <a:chOff x="7813964" y="30018411"/>
              <a:chExt cx="5015477" cy="2815789"/>
            </a:xfrm>
          </p:grpSpPr>
          <p:sp>
            <p:nvSpPr>
              <p:cNvPr id="1025" name="Rectangle 1024"/>
              <p:cNvSpPr/>
              <p:nvPr/>
            </p:nvSpPr>
            <p:spPr>
              <a:xfrm>
                <a:off x="7813964" y="30018411"/>
                <a:ext cx="4554127" cy="2815789"/>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68" name="Group 467"/>
              <p:cNvGrpSpPr/>
              <p:nvPr/>
            </p:nvGrpSpPr>
            <p:grpSpPr>
              <a:xfrm>
                <a:off x="8234904" y="30018411"/>
                <a:ext cx="4021295" cy="2755867"/>
                <a:chOff x="-802516" y="1141182"/>
                <a:chExt cx="9351847" cy="6408993"/>
              </a:xfrm>
            </p:grpSpPr>
            <p:grpSp>
              <p:nvGrpSpPr>
                <p:cNvPr id="469" name="Group 468"/>
                <p:cNvGrpSpPr/>
                <p:nvPr/>
              </p:nvGrpSpPr>
              <p:grpSpPr>
                <a:xfrm>
                  <a:off x="-802516" y="1141182"/>
                  <a:ext cx="9351847" cy="3492364"/>
                  <a:chOff x="-1252452" y="1114773"/>
                  <a:chExt cx="12218738" cy="5922396"/>
                </a:xfrm>
              </p:grpSpPr>
              <p:grpSp>
                <p:nvGrpSpPr>
                  <p:cNvPr id="471" name="Group 470"/>
                  <p:cNvGrpSpPr/>
                  <p:nvPr/>
                </p:nvGrpSpPr>
                <p:grpSpPr>
                  <a:xfrm>
                    <a:off x="3777487" y="3488979"/>
                    <a:ext cx="884534" cy="392113"/>
                    <a:chOff x="323558" y="694746"/>
                    <a:chExt cx="2582954" cy="1145020"/>
                  </a:xfrm>
                </p:grpSpPr>
                <p:sp>
                  <p:nvSpPr>
                    <p:cNvPr id="523" name="Cube 522"/>
                    <p:cNvSpPr/>
                    <p:nvPr/>
                  </p:nvSpPr>
                  <p:spPr>
                    <a:xfrm>
                      <a:off x="330656" y="879013"/>
                      <a:ext cx="2573446" cy="960753"/>
                    </a:xfrm>
                    <a:prstGeom prst="cube">
                      <a:avLst>
                        <a:gd name="adj" fmla="val 85177"/>
                      </a:avLst>
                    </a:prstGeom>
                    <a:solidFill>
                      <a:srgbClr val="0610D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4" name="Cube 523"/>
                    <p:cNvSpPr/>
                    <p:nvPr/>
                  </p:nvSpPr>
                  <p:spPr>
                    <a:xfrm>
                      <a:off x="330656" y="743760"/>
                      <a:ext cx="2573446" cy="960753"/>
                    </a:xfrm>
                    <a:prstGeom prst="cube">
                      <a:avLst>
                        <a:gd name="adj" fmla="val 8517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5" name="Cube 524"/>
                    <p:cNvSpPr/>
                    <p:nvPr/>
                  </p:nvSpPr>
                  <p:spPr>
                    <a:xfrm>
                      <a:off x="323558" y="694746"/>
                      <a:ext cx="2582954" cy="903727"/>
                    </a:xfrm>
                    <a:prstGeom prst="cube">
                      <a:avLst>
                        <a:gd name="adj" fmla="val 9192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472" name="TextBox 471"/>
                  <p:cNvSpPr txBox="1"/>
                  <p:nvPr/>
                </p:nvSpPr>
                <p:spPr>
                  <a:xfrm>
                    <a:off x="2429519" y="1114773"/>
                    <a:ext cx="7551398" cy="1335172"/>
                  </a:xfrm>
                  <a:prstGeom prst="rect">
                    <a:avLst/>
                  </a:prstGeom>
                  <a:noFill/>
                </p:spPr>
                <p:txBody>
                  <a:bodyPr wrap="none" rtlCol="0">
                    <a:spAutoFit/>
                  </a:bodyPr>
                  <a:lstStyle/>
                  <a:p>
                    <a:r>
                      <a:rPr lang="en-US" sz="1600" b="1" dirty="0" smtClean="0"/>
                      <a:t>Chemical Vapor Deposition</a:t>
                    </a:r>
                    <a:endParaRPr lang="en-US" sz="1600" b="1" dirty="0"/>
                  </a:p>
                </p:txBody>
              </p:sp>
              <p:sp>
                <p:nvSpPr>
                  <p:cNvPr id="473" name="Can 472"/>
                  <p:cNvSpPr/>
                  <p:nvPr/>
                </p:nvSpPr>
                <p:spPr>
                  <a:xfrm rot="5400000">
                    <a:off x="3791257" y="118487"/>
                    <a:ext cx="597087" cy="6934200"/>
                  </a:xfrm>
                  <a:prstGeom prst="can">
                    <a:avLst/>
                  </a:prstGeom>
                  <a:solidFill>
                    <a:schemeClr val="accent1">
                      <a:alpha val="56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4" name="Rectangle 473"/>
                  <p:cNvSpPr/>
                  <p:nvPr/>
                </p:nvSpPr>
                <p:spPr>
                  <a:xfrm>
                    <a:off x="1313221" y="2340010"/>
                    <a:ext cx="5702578" cy="604803"/>
                  </a:xfrm>
                  <a:prstGeom prst="rect">
                    <a:avLst/>
                  </a:prstGeom>
                  <a:solidFill>
                    <a:srgbClr val="00B0F0"/>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5" name="Rectangle 474"/>
                  <p:cNvSpPr/>
                  <p:nvPr/>
                </p:nvSpPr>
                <p:spPr>
                  <a:xfrm>
                    <a:off x="1313221" y="4116188"/>
                    <a:ext cx="5702578" cy="604803"/>
                  </a:xfrm>
                  <a:prstGeom prst="rect">
                    <a:avLst/>
                  </a:prstGeom>
                  <a:solidFill>
                    <a:srgbClr val="00B0F0"/>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6" name="Rectangle 475"/>
                  <p:cNvSpPr/>
                  <p:nvPr/>
                </p:nvSpPr>
                <p:spPr>
                  <a:xfrm>
                    <a:off x="1313221" y="2944813"/>
                    <a:ext cx="421789" cy="1171375"/>
                  </a:xfrm>
                  <a:prstGeom prst="rect">
                    <a:avLst/>
                  </a:prstGeom>
                  <a:solidFill>
                    <a:srgbClr val="00B0F0"/>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7" name="Rectangle 476"/>
                  <p:cNvSpPr/>
                  <p:nvPr/>
                </p:nvSpPr>
                <p:spPr>
                  <a:xfrm>
                    <a:off x="2969717" y="2944813"/>
                    <a:ext cx="421789" cy="1171375"/>
                  </a:xfrm>
                  <a:prstGeom prst="rect">
                    <a:avLst/>
                  </a:prstGeom>
                  <a:solidFill>
                    <a:srgbClr val="00B0F0"/>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8" name="Rectangle 477"/>
                  <p:cNvSpPr/>
                  <p:nvPr/>
                </p:nvSpPr>
                <p:spPr>
                  <a:xfrm>
                    <a:off x="5048003" y="2944813"/>
                    <a:ext cx="421789" cy="1171375"/>
                  </a:xfrm>
                  <a:prstGeom prst="rect">
                    <a:avLst/>
                  </a:prstGeom>
                  <a:solidFill>
                    <a:srgbClr val="00B0F0"/>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9" name="Rectangle 478"/>
                  <p:cNvSpPr/>
                  <p:nvPr/>
                </p:nvSpPr>
                <p:spPr>
                  <a:xfrm>
                    <a:off x="6594010" y="2944813"/>
                    <a:ext cx="421789" cy="1171375"/>
                  </a:xfrm>
                  <a:prstGeom prst="rect">
                    <a:avLst/>
                  </a:prstGeom>
                  <a:solidFill>
                    <a:srgbClr val="00B0F0"/>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0" name="TextBox 479"/>
                  <p:cNvSpPr txBox="1"/>
                  <p:nvPr/>
                </p:nvSpPr>
                <p:spPr>
                  <a:xfrm>
                    <a:off x="3848045" y="3382110"/>
                    <a:ext cx="1918159" cy="1577934"/>
                  </a:xfrm>
                  <a:prstGeom prst="rect">
                    <a:avLst/>
                  </a:prstGeom>
                  <a:noFill/>
                </p:spPr>
                <p:txBody>
                  <a:bodyPr wrap="square" rtlCol="0">
                    <a:spAutoFit/>
                  </a:bodyPr>
                  <a:lstStyle/>
                  <a:p>
                    <a:r>
                      <a:rPr lang="en-US" sz="1000" b="1" dirty="0" smtClean="0"/>
                      <a:t>MoO</a:t>
                    </a:r>
                    <a:r>
                      <a:rPr lang="en-US" sz="1000" b="1" baseline="-25000" dirty="0" smtClean="0"/>
                      <a:t>3</a:t>
                    </a:r>
                    <a:r>
                      <a:rPr lang="en-US" sz="1000" b="1" dirty="0" smtClean="0"/>
                      <a:t> or WO</a:t>
                    </a:r>
                    <a:r>
                      <a:rPr lang="en-US" sz="1000" b="1" baseline="-25000" dirty="0" smtClean="0"/>
                      <a:t>3</a:t>
                    </a:r>
                    <a:endParaRPr lang="en-US" sz="1000" b="1" baseline="-25000" dirty="0"/>
                  </a:p>
                </p:txBody>
              </p:sp>
              <p:grpSp>
                <p:nvGrpSpPr>
                  <p:cNvPr id="481" name="Group 480"/>
                  <p:cNvGrpSpPr/>
                  <p:nvPr/>
                </p:nvGrpSpPr>
                <p:grpSpPr>
                  <a:xfrm>
                    <a:off x="1919952" y="3642922"/>
                    <a:ext cx="847564" cy="146351"/>
                    <a:chOff x="6276444" y="5303835"/>
                    <a:chExt cx="2123752" cy="366714"/>
                  </a:xfrm>
                </p:grpSpPr>
                <p:cxnSp>
                  <p:nvCxnSpPr>
                    <p:cNvPr id="520" name="Straight Connector 519"/>
                    <p:cNvCxnSpPr/>
                    <p:nvPr/>
                  </p:nvCxnSpPr>
                  <p:spPr>
                    <a:xfrm>
                      <a:off x="6276444" y="5303835"/>
                      <a:ext cx="473606" cy="36671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1" name="Straight Connector 520"/>
                    <p:cNvCxnSpPr/>
                    <p:nvPr/>
                  </p:nvCxnSpPr>
                  <p:spPr>
                    <a:xfrm>
                      <a:off x="6743700" y="5670549"/>
                      <a:ext cx="118289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2" name="Straight Connector 521"/>
                    <p:cNvCxnSpPr/>
                    <p:nvPr/>
                  </p:nvCxnSpPr>
                  <p:spPr>
                    <a:xfrm flipV="1">
                      <a:off x="7926590" y="5303835"/>
                      <a:ext cx="473606" cy="36671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82" name="Group 481"/>
                  <p:cNvGrpSpPr/>
                  <p:nvPr/>
                </p:nvGrpSpPr>
                <p:grpSpPr>
                  <a:xfrm>
                    <a:off x="2074128" y="3621723"/>
                    <a:ext cx="571496" cy="159543"/>
                    <a:chOff x="7052572" y="5336377"/>
                    <a:chExt cx="571496" cy="319087"/>
                  </a:xfrm>
                </p:grpSpPr>
                <p:sp>
                  <p:nvSpPr>
                    <p:cNvPr id="494" name="Oval 493"/>
                    <p:cNvSpPr/>
                    <p:nvPr/>
                  </p:nvSpPr>
                  <p:spPr>
                    <a:xfrm>
                      <a:off x="7052572" y="555545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5" name="Oval 494"/>
                    <p:cNvSpPr/>
                    <p:nvPr/>
                  </p:nvSpPr>
                  <p:spPr>
                    <a:xfrm>
                      <a:off x="7124009" y="555545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6" name="Oval 495"/>
                    <p:cNvSpPr/>
                    <p:nvPr/>
                  </p:nvSpPr>
                  <p:spPr>
                    <a:xfrm>
                      <a:off x="7195446" y="555545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7" name="Oval 496"/>
                    <p:cNvSpPr/>
                    <p:nvPr/>
                  </p:nvSpPr>
                  <p:spPr>
                    <a:xfrm>
                      <a:off x="7266883" y="555545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8" name="Oval 497"/>
                    <p:cNvSpPr/>
                    <p:nvPr/>
                  </p:nvSpPr>
                  <p:spPr>
                    <a:xfrm>
                      <a:off x="7338320" y="555545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9" name="Oval 498"/>
                    <p:cNvSpPr/>
                    <p:nvPr/>
                  </p:nvSpPr>
                  <p:spPr>
                    <a:xfrm>
                      <a:off x="7409757" y="555545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0" name="Oval 499"/>
                    <p:cNvSpPr/>
                    <p:nvPr/>
                  </p:nvSpPr>
                  <p:spPr>
                    <a:xfrm>
                      <a:off x="7481194" y="555545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1" name="Oval 500"/>
                    <p:cNvSpPr/>
                    <p:nvPr/>
                  </p:nvSpPr>
                  <p:spPr>
                    <a:xfrm>
                      <a:off x="7552631" y="555545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2" name="Oval 501"/>
                    <p:cNvSpPr/>
                    <p:nvPr/>
                  </p:nvSpPr>
                  <p:spPr>
                    <a:xfrm>
                      <a:off x="7088290" y="548242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3" name="Oval 502"/>
                    <p:cNvSpPr/>
                    <p:nvPr/>
                  </p:nvSpPr>
                  <p:spPr>
                    <a:xfrm>
                      <a:off x="7159727" y="548242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4" name="Oval 503"/>
                    <p:cNvSpPr/>
                    <p:nvPr/>
                  </p:nvSpPr>
                  <p:spPr>
                    <a:xfrm>
                      <a:off x="7231164" y="548242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5" name="Oval 504"/>
                    <p:cNvSpPr/>
                    <p:nvPr/>
                  </p:nvSpPr>
                  <p:spPr>
                    <a:xfrm>
                      <a:off x="7302601" y="548242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6" name="Oval 505"/>
                    <p:cNvSpPr/>
                    <p:nvPr/>
                  </p:nvSpPr>
                  <p:spPr>
                    <a:xfrm>
                      <a:off x="7374038" y="548242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7" name="Oval 506"/>
                    <p:cNvSpPr/>
                    <p:nvPr/>
                  </p:nvSpPr>
                  <p:spPr>
                    <a:xfrm>
                      <a:off x="7445475" y="548242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8" name="Oval 507"/>
                    <p:cNvSpPr/>
                    <p:nvPr/>
                  </p:nvSpPr>
                  <p:spPr>
                    <a:xfrm>
                      <a:off x="7516912" y="548242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9" name="Oval 508"/>
                    <p:cNvSpPr/>
                    <p:nvPr/>
                  </p:nvSpPr>
                  <p:spPr>
                    <a:xfrm>
                      <a:off x="7124008" y="540940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0" name="Oval 509"/>
                    <p:cNvSpPr/>
                    <p:nvPr/>
                  </p:nvSpPr>
                  <p:spPr>
                    <a:xfrm>
                      <a:off x="7195445" y="540940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1" name="Oval 510"/>
                    <p:cNvSpPr/>
                    <p:nvPr/>
                  </p:nvSpPr>
                  <p:spPr>
                    <a:xfrm>
                      <a:off x="7266882" y="540940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2" name="Oval 511"/>
                    <p:cNvSpPr/>
                    <p:nvPr/>
                  </p:nvSpPr>
                  <p:spPr>
                    <a:xfrm>
                      <a:off x="7338319" y="540940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 name="Oval 512"/>
                    <p:cNvSpPr/>
                    <p:nvPr/>
                  </p:nvSpPr>
                  <p:spPr>
                    <a:xfrm>
                      <a:off x="7409756" y="540940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4" name="Oval 513"/>
                    <p:cNvSpPr/>
                    <p:nvPr/>
                  </p:nvSpPr>
                  <p:spPr>
                    <a:xfrm>
                      <a:off x="7481193" y="5409402"/>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5" name="Oval 514"/>
                    <p:cNvSpPr/>
                    <p:nvPr/>
                  </p:nvSpPr>
                  <p:spPr>
                    <a:xfrm>
                      <a:off x="7159726" y="533637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6" name="Oval 515"/>
                    <p:cNvSpPr/>
                    <p:nvPr/>
                  </p:nvSpPr>
                  <p:spPr>
                    <a:xfrm>
                      <a:off x="7231163" y="533637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7" name="Oval 516"/>
                    <p:cNvSpPr/>
                    <p:nvPr/>
                  </p:nvSpPr>
                  <p:spPr>
                    <a:xfrm>
                      <a:off x="7302600" y="533637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8" name="Oval 517"/>
                    <p:cNvSpPr/>
                    <p:nvPr/>
                  </p:nvSpPr>
                  <p:spPr>
                    <a:xfrm>
                      <a:off x="7374037" y="533637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9" name="Oval 518"/>
                    <p:cNvSpPr/>
                    <p:nvPr/>
                  </p:nvSpPr>
                  <p:spPr>
                    <a:xfrm>
                      <a:off x="7445474" y="5336377"/>
                      <a:ext cx="71437" cy="10001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3" name="TextBox 482"/>
                  <p:cNvSpPr txBox="1"/>
                  <p:nvPr/>
                </p:nvSpPr>
                <p:spPr>
                  <a:xfrm>
                    <a:off x="1646444" y="2681716"/>
                    <a:ext cx="2222031" cy="971034"/>
                  </a:xfrm>
                  <a:prstGeom prst="rect">
                    <a:avLst/>
                  </a:prstGeom>
                  <a:noFill/>
                </p:spPr>
                <p:txBody>
                  <a:bodyPr wrap="none" rtlCol="0">
                    <a:spAutoFit/>
                  </a:bodyPr>
                  <a:lstStyle/>
                  <a:p>
                    <a:r>
                      <a:rPr lang="en-US" sz="1000" b="1" dirty="0" err="1" smtClean="0"/>
                      <a:t>Chalcogen</a:t>
                    </a:r>
                    <a:endParaRPr lang="en-US" sz="1000" b="1" dirty="0"/>
                  </a:p>
                </p:txBody>
              </p:sp>
              <p:cxnSp>
                <p:nvCxnSpPr>
                  <p:cNvPr id="484" name="Straight Arrow Connector 483"/>
                  <p:cNvCxnSpPr/>
                  <p:nvPr/>
                </p:nvCxnSpPr>
                <p:spPr>
                  <a:xfrm>
                    <a:off x="-89290" y="3408571"/>
                    <a:ext cx="8429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5" name="Straight Arrow Connector 484"/>
                  <p:cNvCxnSpPr/>
                  <p:nvPr/>
                </p:nvCxnSpPr>
                <p:spPr>
                  <a:xfrm>
                    <a:off x="-89290" y="3535848"/>
                    <a:ext cx="8429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6" name="Straight Arrow Connector 485"/>
                  <p:cNvCxnSpPr/>
                  <p:nvPr/>
                </p:nvCxnSpPr>
                <p:spPr>
                  <a:xfrm>
                    <a:off x="-89290" y="3720811"/>
                    <a:ext cx="8429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7" name="Straight Arrow Connector 486"/>
                  <p:cNvCxnSpPr/>
                  <p:nvPr/>
                </p:nvCxnSpPr>
                <p:spPr>
                  <a:xfrm>
                    <a:off x="-89290" y="3855591"/>
                    <a:ext cx="84296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88" name="TextBox 487"/>
                  <p:cNvSpPr txBox="1"/>
                  <p:nvPr/>
                </p:nvSpPr>
                <p:spPr>
                  <a:xfrm>
                    <a:off x="-747096" y="2449945"/>
                    <a:ext cx="2280480" cy="971034"/>
                  </a:xfrm>
                  <a:prstGeom prst="rect">
                    <a:avLst/>
                  </a:prstGeom>
                  <a:noFill/>
                </p:spPr>
                <p:txBody>
                  <a:bodyPr wrap="none" rtlCol="0">
                    <a:spAutoFit/>
                  </a:bodyPr>
                  <a:lstStyle/>
                  <a:p>
                    <a:r>
                      <a:rPr lang="en-US" sz="1000" b="1" dirty="0" smtClean="0"/>
                      <a:t>N</a:t>
                    </a:r>
                    <a:r>
                      <a:rPr lang="en-US" sz="1000" b="1" baseline="-25000" dirty="0" smtClean="0"/>
                      <a:t>2</a:t>
                    </a:r>
                    <a:r>
                      <a:rPr lang="en-US" sz="1000" b="1" dirty="0" smtClean="0"/>
                      <a:t> or </a:t>
                    </a:r>
                    <a:r>
                      <a:rPr lang="en-US" sz="1000" b="1" dirty="0" err="1" smtClean="0"/>
                      <a:t>Ar+H</a:t>
                    </a:r>
                    <a:endParaRPr lang="en-US" sz="1000" b="1" dirty="0"/>
                  </a:p>
                </p:txBody>
              </p:sp>
              <p:sp>
                <p:nvSpPr>
                  <p:cNvPr id="489" name="TextBox 488"/>
                  <p:cNvSpPr txBox="1"/>
                  <p:nvPr/>
                </p:nvSpPr>
                <p:spPr>
                  <a:xfrm>
                    <a:off x="2767516" y="5412063"/>
                    <a:ext cx="184731" cy="369332"/>
                  </a:xfrm>
                  <a:prstGeom prst="rect">
                    <a:avLst/>
                  </a:prstGeom>
                  <a:noFill/>
                </p:spPr>
                <p:txBody>
                  <a:bodyPr wrap="none" rtlCol="0">
                    <a:spAutoFit/>
                  </a:bodyPr>
                  <a:lstStyle/>
                  <a:p>
                    <a:endParaRPr lang="en-US" dirty="0"/>
                  </a:p>
                </p:txBody>
              </p:sp>
              <p:sp>
                <p:nvSpPr>
                  <p:cNvPr id="490" name="TextBox 489"/>
                  <p:cNvSpPr txBox="1"/>
                  <p:nvPr/>
                </p:nvSpPr>
                <p:spPr>
                  <a:xfrm>
                    <a:off x="-1252452" y="5701997"/>
                    <a:ext cx="12218738" cy="1335172"/>
                  </a:xfrm>
                  <a:prstGeom prst="rect">
                    <a:avLst/>
                  </a:prstGeom>
                  <a:noFill/>
                </p:spPr>
                <p:txBody>
                  <a:bodyPr wrap="none" rtlCol="0">
                    <a:spAutoFit/>
                  </a:bodyPr>
                  <a:lstStyle/>
                  <a:p>
                    <a:r>
                      <a:rPr lang="en-US" sz="1600" b="1" dirty="0" smtClean="0"/>
                      <a:t>Three separate temperature controlled zones</a:t>
                    </a:r>
                    <a:endParaRPr lang="en-US" sz="1600" b="1" dirty="0"/>
                  </a:p>
                </p:txBody>
              </p:sp>
              <p:cxnSp>
                <p:nvCxnSpPr>
                  <p:cNvPr id="491" name="Straight Arrow Connector 490"/>
                  <p:cNvCxnSpPr/>
                  <p:nvPr/>
                </p:nvCxnSpPr>
                <p:spPr>
                  <a:xfrm flipH="1" flipV="1">
                    <a:off x="2767516" y="4807260"/>
                    <a:ext cx="1080532" cy="6048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2" name="Straight Arrow Connector 491"/>
                  <p:cNvCxnSpPr/>
                  <p:nvPr/>
                </p:nvCxnSpPr>
                <p:spPr>
                  <a:xfrm flipV="1">
                    <a:off x="4254622" y="4852451"/>
                    <a:ext cx="0" cy="5596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3" name="Straight Arrow Connector 492"/>
                  <p:cNvCxnSpPr/>
                  <p:nvPr/>
                </p:nvCxnSpPr>
                <p:spPr>
                  <a:xfrm flipV="1">
                    <a:off x="4808941" y="4807260"/>
                    <a:ext cx="957263" cy="604803"/>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pic>
              <p:nvPicPr>
                <p:cNvPr id="470" name="Picture 2"/>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l="6371" t="5307" r="260" b="7900"/>
                <a:stretch/>
              </p:blipFill>
              <p:spPr bwMode="auto">
                <a:xfrm>
                  <a:off x="-671910" y="4633547"/>
                  <a:ext cx="4183421" cy="29166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
            <p:nvSpPr>
              <p:cNvPr id="528" name="TextBox 527"/>
              <p:cNvSpPr txBox="1"/>
              <p:nvPr/>
            </p:nvSpPr>
            <p:spPr>
              <a:xfrm>
                <a:off x="10399751" y="32413320"/>
                <a:ext cx="2429690" cy="338554"/>
              </a:xfrm>
              <a:prstGeom prst="rect">
                <a:avLst/>
              </a:prstGeom>
              <a:noFill/>
            </p:spPr>
            <p:txBody>
              <a:bodyPr wrap="square" rtlCol="0">
                <a:spAutoFit/>
              </a:bodyPr>
              <a:lstStyle/>
              <a:p>
                <a:r>
                  <a:rPr lang="en-US" sz="1600" dirty="0" smtClean="0"/>
                  <a:t>Figure 3</a:t>
                </a:r>
                <a:endParaRPr lang="en-US" sz="1600" dirty="0"/>
              </a:p>
            </p:txBody>
          </p:sp>
        </p:grpSp>
        <p:grpSp>
          <p:nvGrpSpPr>
            <p:cNvPr id="1497" name="Group 1496"/>
            <p:cNvGrpSpPr/>
            <p:nvPr/>
          </p:nvGrpSpPr>
          <p:grpSpPr>
            <a:xfrm>
              <a:off x="11322043" y="27855540"/>
              <a:ext cx="2472513" cy="2216175"/>
              <a:chOff x="11391844" y="27595773"/>
              <a:chExt cx="2747237" cy="2462417"/>
            </a:xfrm>
          </p:grpSpPr>
          <p:sp>
            <p:nvSpPr>
              <p:cNvPr id="1029" name="Rectangle 1028"/>
              <p:cNvSpPr/>
              <p:nvPr/>
            </p:nvSpPr>
            <p:spPr>
              <a:xfrm>
                <a:off x="11391844" y="27595773"/>
                <a:ext cx="2747237" cy="2422638"/>
              </a:xfrm>
              <a:prstGeom prst="rect">
                <a:avLst/>
              </a:prstGeom>
              <a:solidFill>
                <a:schemeClr val="accent2">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529" name="Group 528"/>
              <p:cNvGrpSpPr/>
              <p:nvPr/>
            </p:nvGrpSpPr>
            <p:grpSpPr>
              <a:xfrm>
                <a:off x="11676186" y="27891358"/>
                <a:ext cx="2146521" cy="1853313"/>
                <a:chOff x="2348152" y="-3082"/>
                <a:chExt cx="4240072" cy="3551058"/>
              </a:xfrm>
            </p:grpSpPr>
            <p:pic>
              <p:nvPicPr>
                <p:cNvPr id="530" name="Picture 1"/>
                <p:cNvPicPr>
                  <a:picLocks noChangeAspect="1" noChangeArrowheads="1"/>
                </p:cNvPicPr>
                <p:nvPr/>
              </p:nvPicPr>
              <p:blipFill>
                <a:blip r:embed="rId13" cstate="print"/>
                <a:srcRect t="10258" b="19943"/>
                <a:stretch>
                  <a:fillRect/>
                </a:stretch>
              </p:blipFill>
              <p:spPr bwMode="auto">
                <a:xfrm>
                  <a:off x="2411760" y="1988840"/>
                  <a:ext cx="4176464" cy="1512168"/>
                </a:xfrm>
                <a:prstGeom prst="rect">
                  <a:avLst/>
                </a:prstGeom>
                <a:noFill/>
                <a:ln w="9525">
                  <a:noFill/>
                  <a:miter lim="800000"/>
                  <a:headEnd/>
                  <a:tailEnd/>
                </a:ln>
              </p:spPr>
            </p:pic>
            <p:grpSp>
              <p:nvGrpSpPr>
                <p:cNvPr id="531" name="Group 8"/>
                <p:cNvGrpSpPr/>
                <p:nvPr/>
              </p:nvGrpSpPr>
              <p:grpSpPr>
                <a:xfrm>
                  <a:off x="2411760" y="58015"/>
                  <a:ext cx="4153520" cy="1872208"/>
                  <a:chOff x="2411760" y="476672"/>
                  <a:chExt cx="4153520" cy="1872208"/>
                </a:xfrm>
              </p:grpSpPr>
              <p:pic>
                <p:nvPicPr>
                  <p:cNvPr id="536" name="Picture 2"/>
                  <p:cNvPicPr>
                    <a:picLocks noChangeAspect="1" noChangeArrowheads="1"/>
                  </p:cNvPicPr>
                  <p:nvPr/>
                </p:nvPicPr>
                <p:blipFill>
                  <a:blip r:embed="rId14" cstate="print"/>
                  <a:srcRect/>
                  <a:stretch>
                    <a:fillRect/>
                  </a:stretch>
                </p:blipFill>
                <p:spPr bwMode="auto">
                  <a:xfrm>
                    <a:off x="2411760" y="476672"/>
                    <a:ext cx="4153520" cy="1872208"/>
                  </a:xfrm>
                  <a:prstGeom prst="rect">
                    <a:avLst/>
                  </a:prstGeom>
                  <a:noFill/>
                  <a:ln w="9525">
                    <a:noFill/>
                    <a:miter lim="800000"/>
                    <a:headEnd/>
                    <a:tailEnd/>
                  </a:ln>
                </p:spPr>
              </p:pic>
              <p:cxnSp>
                <p:nvCxnSpPr>
                  <p:cNvPr id="537" name="Straight Arrow Connector 536"/>
                  <p:cNvCxnSpPr/>
                  <p:nvPr/>
                </p:nvCxnSpPr>
                <p:spPr>
                  <a:xfrm flipV="1">
                    <a:off x="5064939" y="1472909"/>
                    <a:ext cx="360040" cy="144016"/>
                  </a:xfrm>
                  <a:prstGeom prst="straightConnector1">
                    <a:avLst/>
                  </a:prstGeom>
                  <a:ln w="53975">
                    <a:solidFill>
                      <a:srgbClr val="0610D4"/>
                    </a:solidFill>
                    <a:tailEnd type="stealth" w="lg" len="lg"/>
                  </a:ln>
                </p:spPr>
                <p:style>
                  <a:lnRef idx="1">
                    <a:schemeClr val="accent1"/>
                  </a:lnRef>
                  <a:fillRef idx="0">
                    <a:schemeClr val="accent1"/>
                  </a:fillRef>
                  <a:effectRef idx="0">
                    <a:schemeClr val="accent1"/>
                  </a:effectRef>
                  <a:fontRef idx="minor">
                    <a:schemeClr val="tx1"/>
                  </a:fontRef>
                </p:style>
              </p:cxnSp>
            </p:grpSp>
            <p:sp>
              <p:nvSpPr>
                <p:cNvPr id="532" name="TextBox 531"/>
                <p:cNvSpPr txBox="1"/>
                <p:nvPr/>
              </p:nvSpPr>
              <p:spPr>
                <a:xfrm>
                  <a:off x="2379956" y="-3082"/>
                  <a:ext cx="587020" cy="523220"/>
                </a:xfrm>
                <a:prstGeom prst="rect">
                  <a:avLst/>
                </a:prstGeom>
                <a:noFill/>
              </p:spPr>
              <p:txBody>
                <a:bodyPr wrap="none" rtlCol="0">
                  <a:spAutoFit/>
                </a:bodyPr>
                <a:lstStyle/>
                <a:p>
                  <a:r>
                    <a:rPr lang="en-US" sz="2800" b="1" dirty="0" smtClean="0">
                      <a:solidFill>
                        <a:schemeClr val="bg1"/>
                      </a:solidFill>
                    </a:rPr>
                    <a:t>(a)</a:t>
                  </a:r>
                  <a:endParaRPr lang="en-US" sz="2800" b="1" dirty="0">
                    <a:solidFill>
                      <a:schemeClr val="bg1"/>
                    </a:solidFill>
                  </a:endParaRPr>
                </a:p>
              </p:txBody>
            </p:sp>
            <p:sp>
              <p:nvSpPr>
                <p:cNvPr id="533" name="TextBox 532"/>
                <p:cNvSpPr txBox="1"/>
                <p:nvPr/>
              </p:nvSpPr>
              <p:spPr>
                <a:xfrm>
                  <a:off x="2348152" y="1914019"/>
                  <a:ext cx="601447" cy="523220"/>
                </a:xfrm>
                <a:prstGeom prst="rect">
                  <a:avLst/>
                </a:prstGeom>
                <a:noFill/>
              </p:spPr>
              <p:txBody>
                <a:bodyPr wrap="none" rtlCol="0">
                  <a:spAutoFit/>
                </a:bodyPr>
                <a:lstStyle/>
                <a:p>
                  <a:r>
                    <a:rPr lang="en-US" sz="2800" b="1" dirty="0" smtClean="0"/>
                    <a:t>(b)</a:t>
                  </a:r>
                  <a:endParaRPr lang="en-US" sz="2800" b="1" dirty="0"/>
                </a:p>
              </p:txBody>
            </p:sp>
            <p:cxnSp>
              <p:nvCxnSpPr>
                <p:cNvPr id="534" name="Straight Arrow Connector 533"/>
                <p:cNvCxnSpPr/>
                <p:nvPr/>
              </p:nvCxnSpPr>
              <p:spPr>
                <a:xfrm flipH="1">
                  <a:off x="4283970" y="2492896"/>
                  <a:ext cx="720078" cy="216024"/>
                </a:xfrm>
                <a:prstGeom prst="straightConnector1">
                  <a:avLst/>
                </a:prstGeom>
                <a:ln w="53975">
                  <a:solidFill>
                    <a:srgbClr val="0610D4"/>
                  </a:solidFill>
                  <a:tailEnd type="stealth" w="lg" len="lg"/>
                </a:ln>
              </p:spPr>
              <p:style>
                <a:lnRef idx="1">
                  <a:schemeClr val="accent1"/>
                </a:lnRef>
                <a:fillRef idx="0">
                  <a:schemeClr val="accent1"/>
                </a:fillRef>
                <a:effectRef idx="0">
                  <a:schemeClr val="accent1"/>
                </a:effectRef>
                <a:fontRef idx="minor">
                  <a:schemeClr val="tx1"/>
                </a:fontRef>
              </p:style>
            </p:cxnSp>
            <p:sp>
              <p:nvSpPr>
                <p:cNvPr id="535" name="TextBox 534"/>
                <p:cNvSpPr txBox="1"/>
                <p:nvPr/>
              </p:nvSpPr>
              <p:spPr>
                <a:xfrm>
                  <a:off x="4760041" y="1896766"/>
                  <a:ext cx="1805238" cy="1651210"/>
                </a:xfrm>
                <a:prstGeom prst="rect">
                  <a:avLst/>
                </a:prstGeom>
                <a:noFill/>
              </p:spPr>
              <p:txBody>
                <a:bodyPr wrap="square" rtlCol="0">
                  <a:spAutoFit/>
                </a:bodyPr>
                <a:lstStyle/>
                <a:p>
                  <a:pPr algn="ctr"/>
                  <a:r>
                    <a:rPr lang="en-US" sz="1000" b="1" dirty="0" smtClean="0"/>
                    <a:t>TMD film</a:t>
                  </a:r>
                </a:p>
                <a:p>
                  <a:pPr algn="ctr"/>
                  <a:r>
                    <a:rPr lang="en-US" sz="1000" b="1" dirty="0" smtClean="0"/>
                    <a:t>transferred to</a:t>
                  </a:r>
                </a:p>
                <a:p>
                  <a:pPr algn="ctr"/>
                  <a:r>
                    <a:rPr lang="en-US" sz="1000" b="1" dirty="0" smtClean="0"/>
                    <a:t> a glass substrate </a:t>
                  </a:r>
                  <a:endParaRPr lang="en-US" sz="1000" b="1" dirty="0"/>
                </a:p>
              </p:txBody>
            </p:sp>
          </p:grpSp>
          <p:sp>
            <p:nvSpPr>
              <p:cNvPr id="540" name="TextBox 539"/>
              <p:cNvSpPr txBox="1"/>
              <p:nvPr/>
            </p:nvSpPr>
            <p:spPr>
              <a:xfrm>
                <a:off x="11454341" y="29682019"/>
                <a:ext cx="2429690" cy="376171"/>
              </a:xfrm>
              <a:prstGeom prst="rect">
                <a:avLst/>
              </a:prstGeom>
              <a:noFill/>
            </p:spPr>
            <p:txBody>
              <a:bodyPr wrap="square" rtlCol="0">
                <a:spAutoFit/>
              </a:bodyPr>
              <a:lstStyle/>
              <a:p>
                <a:r>
                  <a:rPr lang="en-US" sz="1600" dirty="0" smtClean="0"/>
                  <a:t>Figure 4</a:t>
                </a:r>
                <a:endParaRPr lang="en-US" sz="1600" dirty="0"/>
              </a:p>
            </p:txBody>
          </p:sp>
        </p:grpSp>
      </p:grpSp>
      <p:grpSp>
        <p:nvGrpSpPr>
          <p:cNvPr id="1519" name="Group 1518"/>
          <p:cNvGrpSpPr/>
          <p:nvPr/>
        </p:nvGrpSpPr>
        <p:grpSpPr>
          <a:xfrm>
            <a:off x="13152664" y="7211444"/>
            <a:ext cx="17680729" cy="7364540"/>
            <a:chOff x="13152664" y="7211444"/>
            <a:chExt cx="17680729" cy="7364540"/>
          </a:xfrm>
        </p:grpSpPr>
        <p:sp>
          <p:nvSpPr>
            <p:cNvPr id="541" name="TextBox 1"/>
            <p:cNvSpPr txBox="1">
              <a:spLocks noChangeArrowheads="1"/>
            </p:cNvSpPr>
            <p:nvPr/>
          </p:nvSpPr>
          <p:spPr bwMode="auto">
            <a:xfrm>
              <a:off x="18905726" y="7211444"/>
              <a:ext cx="5466948" cy="707886"/>
            </a:xfrm>
            <a:prstGeom prst="rect">
              <a:avLst/>
            </a:prstGeom>
            <a:noFill/>
            <a:ln w="9525">
              <a:noFill/>
              <a:miter lim="800000"/>
              <a:headEnd/>
              <a:tailEnd/>
            </a:ln>
          </p:spPr>
          <p:txBody>
            <a:bodyPr wrap="square">
              <a:prstTxWarp prst="textNoShape">
                <a:avLst/>
              </a:prstTxWarp>
              <a:spAutoFit/>
            </a:bodyPr>
            <a:lstStyle/>
            <a:p>
              <a:r>
                <a:rPr lang="en-US" sz="4000" b="1" dirty="0" smtClean="0">
                  <a:solidFill>
                    <a:srgbClr val="FFFFFF"/>
                  </a:solidFill>
                  <a:latin typeface="Arial"/>
                  <a:cs typeface="Arial"/>
                </a:rPr>
                <a:t>Synthesis Continued</a:t>
              </a:r>
              <a:endParaRPr lang="en-US" sz="4000" b="1" dirty="0">
                <a:solidFill>
                  <a:srgbClr val="FFFFFF"/>
                </a:solidFill>
                <a:latin typeface="Arial"/>
                <a:cs typeface="Arial"/>
              </a:endParaRPr>
            </a:p>
          </p:txBody>
        </p:sp>
        <p:sp>
          <p:nvSpPr>
            <p:cNvPr id="1032" name="TextBox 1031"/>
            <p:cNvSpPr txBox="1"/>
            <p:nvPr/>
          </p:nvSpPr>
          <p:spPr>
            <a:xfrm>
              <a:off x="15280853" y="7991173"/>
              <a:ext cx="12729410" cy="830997"/>
            </a:xfrm>
            <a:prstGeom prst="rect">
              <a:avLst/>
            </a:prstGeom>
            <a:noFill/>
          </p:spPr>
          <p:txBody>
            <a:bodyPr wrap="square" rtlCol="0">
              <a:spAutoFit/>
            </a:bodyPr>
            <a:lstStyle/>
            <a:p>
              <a:r>
                <a:rPr lang="en-US" sz="2400" dirty="0" smtClean="0">
                  <a:solidFill>
                    <a:schemeClr val="bg1"/>
                  </a:solidFill>
                  <a:latin typeface="Times New Roman" panose="02020603050405020304" pitchFamily="18" charset="0"/>
                  <a:cs typeface="Times New Roman" panose="02020603050405020304" pitchFamily="18" charset="0"/>
                </a:rPr>
                <a:t>There were 3 ways in which we made our films: Series A, B, and C. Below are diagrams of how each type of sample was made.</a:t>
              </a:r>
              <a:endParaRPr lang="en-US" sz="2400" dirty="0">
                <a:solidFill>
                  <a:schemeClr val="bg1"/>
                </a:solidFill>
                <a:latin typeface="Times New Roman" panose="02020603050405020304" pitchFamily="18" charset="0"/>
                <a:cs typeface="Times New Roman" panose="02020603050405020304" pitchFamily="18" charset="0"/>
              </a:endParaRPr>
            </a:p>
          </p:txBody>
        </p:sp>
        <p:grpSp>
          <p:nvGrpSpPr>
            <p:cNvPr id="544" name="Group 543"/>
            <p:cNvGrpSpPr/>
            <p:nvPr/>
          </p:nvGrpSpPr>
          <p:grpSpPr>
            <a:xfrm>
              <a:off x="13152664" y="9053538"/>
              <a:ext cx="8046720" cy="5212080"/>
              <a:chOff x="1563691" y="188640"/>
              <a:chExt cx="8975599" cy="6108486"/>
            </a:xfrm>
          </p:grpSpPr>
          <p:grpSp>
            <p:nvGrpSpPr>
              <p:cNvPr id="545" name="Group 544"/>
              <p:cNvGrpSpPr/>
              <p:nvPr/>
            </p:nvGrpSpPr>
            <p:grpSpPr>
              <a:xfrm>
                <a:off x="1854656" y="629930"/>
                <a:ext cx="2573446" cy="1209837"/>
                <a:chOff x="44989" y="634987"/>
                <a:chExt cx="2573446" cy="1209837"/>
              </a:xfrm>
              <a:effectLst>
                <a:outerShdw blurRad="215900" dist="254000" dir="3540000" sx="94000" sy="94000" algn="ctr" rotWithShape="0">
                  <a:sysClr val="window" lastClr="FFFFFF">
                    <a:lumMod val="65000"/>
                  </a:sysClr>
                </a:outerShdw>
              </a:effectLst>
            </p:grpSpPr>
            <p:sp>
              <p:nvSpPr>
                <p:cNvPr id="1151" name="Cube 1150"/>
                <p:cNvSpPr/>
                <p:nvPr/>
              </p:nvSpPr>
              <p:spPr>
                <a:xfrm>
                  <a:off x="44989" y="884071"/>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52" name="Cube 1151"/>
                <p:cNvSpPr/>
                <p:nvPr/>
              </p:nvSpPr>
              <p:spPr>
                <a:xfrm>
                  <a:off x="44989" y="748818"/>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nvGrpSpPr>
                <p:cNvPr id="1153" name="Group 1152"/>
                <p:cNvGrpSpPr/>
                <p:nvPr/>
              </p:nvGrpSpPr>
              <p:grpSpPr>
                <a:xfrm>
                  <a:off x="143040" y="634987"/>
                  <a:ext cx="2377345" cy="926441"/>
                  <a:chOff x="2681124" y="1196752"/>
                  <a:chExt cx="4989066" cy="1944216"/>
                </a:xfrm>
              </p:grpSpPr>
              <p:sp>
                <p:nvSpPr>
                  <p:cNvPr id="1154" name="Cube 1153"/>
                  <p:cNvSpPr/>
                  <p:nvPr/>
                </p:nvSpPr>
                <p:spPr>
                  <a:xfrm>
                    <a:off x="2681124" y="2634680"/>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55" name="Cube 1154"/>
                  <p:cNvSpPr/>
                  <p:nvPr/>
                </p:nvSpPr>
                <p:spPr>
                  <a:xfrm>
                    <a:off x="3113172" y="2203748"/>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56" name="Cube 1155"/>
                  <p:cNvSpPr/>
                  <p:nvPr/>
                </p:nvSpPr>
                <p:spPr>
                  <a:xfrm>
                    <a:off x="3545220" y="1771700"/>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57" name="Cube 1156"/>
                  <p:cNvSpPr/>
                  <p:nvPr/>
                </p:nvSpPr>
                <p:spPr>
                  <a:xfrm>
                    <a:off x="3975363" y="1340768"/>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58" name="Cube 1157"/>
                  <p:cNvSpPr/>
                  <p:nvPr/>
                </p:nvSpPr>
                <p:spPr>
                  <a:xfrm>
                    <a:off x="2915816" y="1196752"/>
                    <a:ext cx="1944216" cy="1944216"/>
                  </a:xfrm>
                  <a:prstGeom prst="cube">
                    <a:avLst>
                      <a:gd name="adj" fmla="val 88137"/>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59" name="Cube 1158"/>
                  <p:cNvSpPr/>
                  <p:nvPr/>
                </p:nvSpPr>
                <p:spPr>
                  <a:xfrm>
                    <a:off x="3291096" y="2631197"/>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0" name="Cube 1159"/>
                  <p:cNvSpPr/>
                  <p:nvPr/>
                </p:nvSpPr>
                <p:spPr>
                  <a:xfrm>
                    <a:off x="3723144" y="2200265"/>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1" name="Cube 1160"/>
                  <p:cNvSpPr/>
                  <p:nvPr/>
                </p:nvSpPr>
                <p:spPr>
                  <a:xfrm>
                    <a:off x="4155192" y="1768217"/>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2" name="Cube 1161"/>
                  <p:cNvSpPr/>
                  <p:nvPr/>
                </p:nvSpPr>
                <p:spPr>
                  <a:xfrm>
                    <a:off x="4585335" y="1337285"/>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3" name="Cube 1162"/>
                  <p:cNvSpPr/>
                  <p:nvPr/>
                </p:nvSpPr>
                <p:spPr>
                  <a:xfrm>
                    <a:off x="3707442" y="1196752"/>
                    <a:ext cx="1944216" cy="1944216"/>
                  </a:xfrm>
                  <a:prstGeom prst="cube">
                    <a:avLst>
                      <a:gd name="adj" fmla="val 88137"/>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4" name="Cube 1163"/>
                  <p:cNvSpPr/>
                  <p:nvPr/>
                </p:nvSpPr>
                <p:spPr>
                  <a:xfrm>
                    <a:off x="4082722" y="2631197"/>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5" name="Cube 1164"/>
                  <p:cNvSpPr/>
                  <p:nvPr/>
                </p:nvSpPr>
                <p:spPr>
                  <a:xfrm>
                    <a:off x="4514770" y="2200265"/>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6" name="Cube 1165"/>
                  <p:cNvSpPr/>
                  <p:nvPr/>
                </p:nvSpPr>
                <p:spPr>
                  <a:xfrm>
                    <a:off x="4946818" y="1768217"/>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7" name="Cube 1166"/>
                  <p:cNvSpPr/>
                  <p:nvPr/>
                </p:nvSpPr>
                <p:spPr>
                  <a:xfrm>
                    <a:off x="5376961" y="1337285"/>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68" name="Cube 1167"/>
                  <p:cNvSpPr/>
                  <p:nvPr/>
                </p:nvSpPr>
                <p:spPr>
                  <a:xfrm>
                    <a:off x="4499992" y="1196752"/>
                    <a:ext cx="1944216" cy="1944216"/>
                  </a:xfrm>
                  <a:prstGeom prst="cube">
                    <a:avLst>
                      <a:gd name="adj" fmla="val 88137"/>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1" i="0" u="none" strike="noStrike" kern="0" cap="none" spc="0" normalizeH="0" baseline="0" noProof="0" smtClean="0">
                      <a:ln>
                        <a:noFill/>
                      </a:ln>
                      <a:solidFill>
                        <a:prstClr val="white"/>
                      </a:solidFill>
                      <a:effectLst/>
                      <a:uLnTx/>
                      <a:uFillTx/>
                      <a:latin typeface="Calibri"/>
                      <a:ea typeface="+mn-ea"/>
                      <a:cs typeface="+mn-cs"/>
                    </a:endParaRPr>
                  </a:p>
                </p:txBody>
              </p:sp>
              <p:sp>
                <p:nvSpPr>
                  <p:cNvPr id="1169" name="Cube 1168"/>
                  <p:cNvSpPr/>
                  <p:nvPr/>
                </p:nvSpPr>
                <p:spPr>
                  <a:xfrm>
                    <a:off x="4875272" y="2631197"/>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1" i="0" u="none" strike="noStrike" kern="0" cap="none" spc="0" normalizeH="0" baseline="0" noProof="0" smtClean="0">
                      <a:ln>
                        <a:noFill/>
                      </a:ln>
                      <a:solidFill>
                        <a:prstClr val="white"/>
                      </a:solidFill>
                      <a:effectLst/>
                      <a:uLnTx/>
                      <a:uFillTx/>
                      <a:latin typeface="Calibri"/>
                      <a:ea typeface="+mn-ea"/>
                      <a:cs typeface="+mn-cs"/>
                    </a:endParaRPr>
                  </a:p>
                </p:txBody>
              </p:sp>
              <p:sp>
                <p:nvSpPr>
                  <p:cNvPr id="1170" name="Cube 1169"/>
                  <p:cNvSpPr/>
                  <p:nvPr/>
                </p:nvSpPr>
                <p:spPr>
                  <a:xfrm>
                    <a:off x="5307320" y="2200265"/>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1" i="0" u="none" strike="noStrike" kern="0" cap="none" spc="0" normalizeH="0" baseline="0" noProof="0" smtClean="0">
                      <a:ln>
                        <a:noFill/>
                      </a:ln>
                      <a:solidFill>
                        <a:prstClr val="white"/>
                      </a:solidFill>
                      <a:effectLst/>
                      <a:uLnTx/>
                      <a:uFillTx/>
                      <a:latin typeface="Calibri"/>
                      <a:ea typeface="+mn-ea"/>
                      <a:cs typeface="+mn-cs"/>
                    </a:endParaRPr>
                  </a:p>
                </p:txBody>
              </p:sp>
              <p:sp>
                <p:nvSpPr>
                  <p:cNvPr id="1171" name="Cube 1170"/>
                  <p:cNvSpPr/>
                  <p:nvPr/>
                </p:nvSpPr>
                <p:spPr>
                  <a:xfrm>
                    <a:off x="5739368" y="1768217"/>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1" i="0" u="none" strike="noStrike" kern="0" cap="none" spc="0" normalizeH="0" baseline="0" noProof="0" smtClean="0">
                      <a:ln>
                        <a:noFill/>
                      </a:ln>
                      <a:solidFill>
                        <a:prstClr val="white"/>
                      </a:solidFill>
                      <a:effectLst/>
                      <a:uLnTx/>
                      <a:uFillTx/>
                      <a:latin typeface="Calibri"/>
                      <a:ea typeface="+mn-ea"/>
                      <a:cs typeface="+mn-cs"/>
                    </a:endParaRPr>
                  </a:p>
                </p:txBody>
              </p:sp>
              <p:sp>
                <p:nvSpPr>
                  <p:cNvPr id="1172" name="Cube 1171"/>
                  <p:cNvSpPr/>
                  <p:nvPr/>
                </p:nvSpPr>
                <p:spPr>
                  <a:xfrm>
                    <a:off x="6169511" y="1337285"/>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1" i="0" u="none" strike="noStrike" kern="0" cap="none" spc="0" normalizeH="0" baseline="0" noProof="0" smtClean="0">
                      <a:ln>
                        <a:noFill/>
                      </a:ln>
                      <a:solidFill>
                        <a:prstClr val="white"/>
                      </a:solidFill>
                      <a:effectLst/>
                      <a:uLnTx/>
                      <a:uFillTx/>
                      <a:latin typeface="Calibri"/>
                      <a:ea typeface="+mn-ea"/>
                      <a:cs typeface="+mn-cs"/>
                    </a:endParaRPr>
                  </a:p>
                </p:txBody>
              </p:sp>
              <p:sp>
                <p:nvSpPr>
                  <p:cNvPr id="1173" name="Cube 1172"/>
                  <p:cNvSpPr/>
                  <p:nvPr/>
                </p:nvSpPr>
                <p:spPr>
                  <a:xfrm>
                    <a:off x="5292080" y="1196752"/>
                    <a:ext cx="1944216" cy="1944216"/>
                  </a:xfrm>
                  <a:prstGeom prst="cube">
                    <a:avLst>
                      <a:gd name="adj" fmla="val 88137"/>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74" name="Cube 1173"/>
                  <p:cNvSpPr/>
                  <p:nvPr/>
                </p:nvSpPr>
                <p:spPr>
                  <a:xfrm>
                    <a:off x="5668744" y="2631197"/>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75" name="Cube 1174"/>
                  <p:cNvSpPr/>
                  <p:nvPr/>
                </p:nvSpPr>
                <p:spPr>
                  <a:xfrm>
                    <a:off x="6100792" y="2200265"/>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76" name="Cube 1175"/>
                  <p:cNvSpPr/>
                  <p:nvPr/>
                </p:nvSpPr>
                <p:spPr>
                  <a:xfrm>
                    <a:off x="6532840" y="1768217"/>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77" name="Cube 1176"/>
                  <p:cNvSpPr/>
                  <p:nvPr/>
                </p:nvSpPr>
                <p:spPr>
                  <a:xfrm>
                    <a:off x="6962983" y="1337285"/>
                    <a:ext cx="707207" cy="360040"/>
                  </a:xfrm>
                  <a:prstGeom prst="cube">
                    <a:avLst>
                      <a:gd name="adj" fmla="val 36396"/>
                    </a:avLst>
                  </a:prstGeom>
                  <a:solidFill>
                    <a:srgbClr val="843F0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grpSp>
            <p:nvGrpSpPr>
              <p:cNvPr id="546" name="Group 545"/>
              <p:cNvGrpSpPr/>
              <p:nvPr/>
            </p:nvGrpSpPr>
            <p:grpSpPr>
              <a:xfrm>
                <a:off x="7948540" y="742238"/>
                <a:ext cx="2575623" cy="1097528"/>
                <a:chOff x="6391217" y="656655"/>
                <a:chExt cx="2575623" cy="1097528"/>
              </a:xfrm>
              <a:effectLst>
                <a:outerShdw blurRad="215900" dist="254000" dir="3540000" sx="94000" sy="94000" algn="ctr" rotWithShape="0">
                  <a:sysClr val="window" lastClr="FFFFFF">
                    <a:lumMod val="50000"/>
                  </a:sysClr>
                </a:outerShdw>
              </a:effectLst>
            </p:grpSpPr>
            <p:sp>
              <p:nvSpPr>
                <p:cNvPr id="1124" name="Cube 1123"/>
                <p:cNvSpPr/>
                <p:nvPr/>
              </p:nvSpPr>
              <p:spPr>
                <a:xfrm>
                  <a:off x="6393394" y="793430"/>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5" name="Cube 1124"/>
                <p:cNvSpPr/>
                <p:nvPr/>
              </p:nvSpPr>
              <p:spPr>
                <a:xfrm>
                  <a:off x="6391217" y="658177"/>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6" name="Freeform 1125"/>
                <p:cNvSpPr/>
                <p:nvPr/>
              </p:nvSpPr>
              <p:spPr>
                <a:xfrm>
                  <a:off x="6834025" y="1198841"/>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7" name="Freeform 1126"/>
                <p:cNvSpPr/>
                <p:nvPr/>
              </p:nvSpPr>
              <p:spPr>
                <a:xfrm>
                  <a:off x="7045233" y="99231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8" name="Freeform 1127"/>
                <p:cNvSpPr/>
                <p:nvPr/>
              </p:nvSpPr>
              <p:spPr>
                <a:xfrm>
                  <a:off x="7246017" y="78581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9" name="Freeform 1128"/>
                <p:cNvSpPr/>
                <p:nvPr/>
              </p:nvSpPr>
              <p:spPr>
                <a:xfrm>
                  <a:off x="7234070" y="1196936"/>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0" name="Freeform 1129"/>
                <p:cNvSpPr/>
                <p:nvPr/>
              </p:nvSpPr>
              <p:spPr>
                <a:xfrm>
                  <a:off x="7441468" y="99231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1" name="Freeform 1130"/>
                <p:cNvSpPr/>
                <p:nvPr/>
              </p:nvSpPr>
              <p:spPr>
                <a:xfrm>
                  <a:off x="7642252" y="78771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2" name="Freeform 1131"/>
                <p:cNvSpPr/>
                <p:nvPr/>
              </p:nvSpPr>
              <p:spPr>
                <a:xfrm>
                  <a:off x="7627963" y="1198841"/>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3" name="Freeform 1132"/>
                <p:cNvSpPr/>
                <p:nvPr/>
              </p:nvSpPr>
              <p:spPr>
                <a:xfrm>
                  <a:off x="7839171" y="99231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4" name="Freeform 1133"/>
                <p:cNvSpPr/>
                <p:nvPr/>
              </p:nvSpPr>
              <p:spPr>
                <a:xfrm>
                  <a:off x="8039955" y="78581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5" name="Freeform 1134"/>
                <p:cNvSpPr/>
                <p:nvPr/>
              </p:nvSpPr>
              <p:spPr>
                <a:xfrm>
                  <a:off x="8011851" y="1196936"/>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6" name="Freeform 1135"/>
                <p:cNvSpPr/>
                <p:nvPr/>
              </p:nvSpPr>
              <p:spPr>
                <a:xfrm>
                  <a:off x="8223059" y="990407"/>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7" name="Freeform 1136"/>
                <p:cNvSpPr/>
                <p:nvPr/>
              </p:nvSpPr>
              <p:spPr>
                <a:xfrm>
                  <a:off x="8423843" y="78390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8" name="Freeform 1137"/>
                <p:cNvSpPr/>
                <p:nvPr/>
              </p:nvSpPr>
              <p:spPr>
                <a:xfrm>
                  <a:off x="6525803" y="1204486"/>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39" name="Freeform 1138"/>
                <p:cNvSpPr/>
                <p:nvPr/>
              </p:nvSpPr>
              <p:spPr>
                <a:xfrm>
                  <a:off x="6733200" y="999932"/>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0" name="Freeform 1139"/>
                <p:cNvSpPr/>
                <p:nvPr/>
              </p:nvSpPr>
              <p:spPr>
                <a:xfrm>
                  <a:off x="6932378" y="793433"/>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1" name="Freeform 1140"/>
                <p:cNvSpPr/>
                <p:nvPr/>
              </p:nvSpPr>
              <p:spPr>
                <a:xfrm>
                  <a:off x="7499737" y="1404474"/>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2" name="Freeform 1141"/>
                <p:cNvSpPr/>
                <p:nvPr/>
              </p:nvSpPr>
              <p:spPr>
                <a:xfrm>
                  <a:off x="7876005" y="1402570"/>
                  <a:ext cx="342547" cy="78176"/>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06352"/>
                    <a:gd name="connsiteY0" fmla="*/ 88689 h 142946"/>
                    <a:gd name="connsiteX1" fmla="*/ 37183 w 306352"/>
                    <a:gd name="connsiteY1" fmla="*/ 0 h 142946"/>
                    <a:gd name="connsiteX2" fmla="*/ 306352 w 306352"/>
                    <a:gd name="connsiteY2" fmla="*/ 1835 h 142946"/>
                    <a:gd name="connsiteX3" fmla="*/ 164535 w 306352"/>
                    <a:gd name="connsiteY3" fmla="*/ 142946 h 142946"/>
                    <a:gd name="connsiteX4" fmla="*/ 0 w 306352"/>
                    <a:gd name="connsiteY4" fmla="*/ 88689 h 142946"/>
                    <a:gd name="connsiteX0" fmla="*/ 0 w 342547"/>
                    <a:gd name="connsiteY0" fmla="*/ 73449 h 142946"/>
                    <a:gd name="connsiteX1" fmla="*/ 73378 w 342547"/>
                    <a:gd name="connsiteY1" fmla="*/ 0 h 142946"/>
                    <a:gd name="connsiteX2" fmla="*/ 342547 w 342547"/>
                    <a:gd name="connsiteY2" fmla="*/ 1835 h 142946"/>
                    <a:gd name="connsiteX3" fmla="*/ 200730 w 342547"/>
                    <a:gd name="connsiteY3" fmla="*/ 142946 h 142946"/>
                    <a:gd name="connsiteX4" fmla="*/ 0 w 342547"/>
                    <a:gd name="connsiteY4" fmla="*/ 73449 h 142946"/>
                    <a:gd name="connsiteX0" fmla="*/ 0 w 342547"/>
                    <a:gd name="connsiteY0" fmla="*/ 73449 h 80081"/>
                    <a:gd name="connsiteX1" fmla="*/ 73378 w 342547"/>
                    <a:gd name="connsiteY1" fmla="*/ 0 h 80081"/>
                    <a:gd name="connsiteX2" fmla="*/ 342547 w 342547"/>
                    <a:gd name="connsiteY2" fmla="*/ 1835 h 80081"/>
                    <a:gd name="connsiteX3" fmla="*/ 248355 w 342547"/>
                    <a:gd name="connsiteY3" fmla="*/ 80081 h 80081"/>
                    <a:gd name="connsiteX4" fmla="*/ 0 w 342547"/>
                    <a:gd name="connsiteY4" fmla="*/ 73449 h 80081"/>
                    <a:gd name="connsiteX0" fmla="*/ 0 w 342547"/>
                    <a:gd name="connsiteY0" fmla="*/ 73449 h 76271"/>
                    <a:gd name="connsiteX1" fmla="*/ 73378 w 342547"/>
                    <a:gd name="connsiteY1" fmla="*/ 0 h 76271"/>
                    <a:gd name="connsiteX2" fmla="*/ 342547 w 342547"/>
                    <a:gd name="connsiteY2" fmla="*/ 1835 h 76271"/>
                    <a:gd name="connsiteX3" fmla="*/ 255975 w 342547"/>
                    <a:gd name="connsiteY3" fmla="*/ 76271 h 76271"/>
                    <a:gd name="connsiteX4" fmla="*/ 0 w 342547"/>
                    <a:gd name="connsiteY4" fmla="*/ 73449 h 76271"/>
                    <a:gd name="connsiteX0" fmla="*/ 0 w 342547"/>
                    <a:gd name="connsiteY0" fmla="*/ 73449 h 78176"/>
                    <a:gd name="connsiteX1" fmla="*/ 73378 w 342547"/>
                    <a:gd name="connsiteY1" fmla="*/ 0 h 78176"/>
                    <a:gd name="connsiteX2" fmla="*/ 342547 w 342547"/>
                    <a:gd name="connsiteY2" fmla="*/ 1835 h 78176"/>
                    <a:gd name="connsiteX3" fmla="*/ 275025 w 342547"/>
                    <a:gd name="connsiteY3" fmla="*/ 78176 h 78176"/>
                    <a:gd name="connsiteX4" fmla="*/ 0 w 342547"/>
                    <a:gd name="connsiteY4" fmla="*/ 73449 h 78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47" h="78176">
                      <a:moveTo>
                        <a:pt x="0" y="73449"/>
                      </a:moveTo>
                      <a:lnTo>
                        <a:pt x="73378" y="0"/>
                      </a:lnTo>
                      <a:lnTo>
                        <a:pt x="342547" y="1835"/>
                      </a:lnTo>
                      <a:lnTo>
                        <a:pt x="275025" y="78176"/>
                      </a:lnTo>
                      <a:lnTo>
                        <a:pt x="0" y="7344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3" name="Freeform 1142"/>
                <p:cNvSpPr/>
                <p:nvPr/>
              </p:nvSpPr>
              <p:spPr>
                <a:xfrm>
                  <a:off x="6397577" y="1410120"/>
                  <a:ext cx="237772" cy="6589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317782"/>
                    <a:gd name="connsiteY0" fmla="*/ 138289 h 138289"/>
                    <a:gd name="connsiteX1" fmla="*/ 141958 w 317782"/>
                    <a:gd name="connsiteY1" fmla="*/ 70 h 138289"/>
                    <a:gd name="connsiteX2" fmla="*/ 317782 w 317782"/>
                    <a:gd name="connsiteY2" fmla="*/ 0 h 138289"/>
                    <a:gd name="connsiteX3" fmla="*/ 242640 w 317782"/>
                    <a:gd name="connsiteY3" fmla="*/ 43956 h 138289"/>
                    <a:gd name="connsiteX4" fmla="*/ 0 w 317782"/>
                    <a:gd name="connsiteY4" fmla="*/ 138289 h 138289"/>
                    <a:gd name="connsiteX0" fmla="*/ 0 w 317782"/>
                    <a:gd name="connsiteY0" fmla="*/ 138289 h 138289"/>
                    <a:gd name="connsiteX1" fmla="*/ 141958 w 317782"/>
                    <a:gd name="connsiteY1" fmla="*/ 70 h 138289"/>
                    <a:gd name="connsiteX2" fmla="*/ 317782 w 317782"/>
                    <a:gd name="connsiteY2" fmla="*/ 0 h 138289"/>
                    <a:gd name="connsiteX3" fmla="*/ 261690 w 317782"/>
                    <a:gd name="connsiteY3" fmla="*/ 61101 h 138289"/>
                    <a:gd name="connsiteX4" fmla="*/ 0 w 317782"/>
                    <a:gd name="connsiteY4" fmla="*/ 138289 h 138289"/>
                    <a:gd name="connsiteX0" fmla="*/ 0 w 237772"/>
                    <a:gd name="connsiteY0" fmla="*/ 65899 h 65899"/>
                    <a:gd name="connsiteX1" fmla="*/ 61948 w 237772"/>
                    <a:gd name="connsiteY1" fmla="*/ 70 h 65899"/>
                    <a:gd name="connsiteX2" fmla="*/ 237772 w 237772"/>
                    <a:gd name="connsiteY2" fmla="*/ 0 h 65899"/>
                    <a:gd name="connsiteX3" fmla="*/ 181680 w 237772"/>
                    <a:gd name="connsiteY3" fmla="*/ 61101 h 65899"/>
                    <a:gd name="connsiteX4" fmla="*/ 0 w 237772"/>
                    <a:gd name="connsiteY4" fmla="*/ 65899 h 65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72" h="65899">
                      <a:moveTo>
                        <a:pt x="0" y="65899"/>
                      </a:moveTo>
                      <a:lnTo>
                        <a:pt x="61948" y="70"/>
                      </a:lnTo>
                      <a:lnTo>
                        <a:pt x="237772" y="0"/>
                      </a:lnTo>
                      <a:lnTo>
                        <a:pt x="181680" y="61101"/>
                      </a:lnTo>
                      <a:lnTo>
                        <a:pt x="0" y="6589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4" name="Freeform 1143"/>
                <p:cNvSpPr/>
                <p:nvPr/>
              </p:nvSpPr>
              <p:spPr>
                <a:xfrm>
                  <a:off x="7100512" y="1403405"/>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5" name="Freeform 1144"/>
                <p:cNvSpPr/>
                <p:nvPr/>
              </p:nvSpPr>
              <p:spPr>
                <a:xfrm>
                  <a:off x="6704625" y="1405774"/>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6" name="Freeform 1145"/>
                <p:cNvSpPr/>
                <p:nvPr/>
              </p:nvSpPr>
              <p:spPr>
                <a:xfrm>
                  <a:off x="7450640" y="657419"/>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7" name="Freeform 1146"/>
                <p:cNvSpPr/>
                <p:nvPr/>
              </p:nvSpPr>
              <p:spPr>
                <a:xfrm>
                  <a:off x="8628466" y="657420"/>
                  <a:ext cx="336832" cy="67734"/>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414937"/>
                    <a:gd name="connsiteY0" fmla="*/ 144004 h 144004"/>
                    <a:gd name="connsiteX1" fmla="*/ 67663 w 414937"/>
                    <a:gd name="connsiteY1" fmla="*/ 76270 h 144004"/>
                    <a:gd name="connsiteX2" fmla="*/ 414937 w 414937"/>
                    <a:gd name="connsiteY2" fmla="*/ 0 h 144004"/>
                    <a:gd name="connsiteX3" fmla="*/ 273120 w 414937"/>
                    <a:gd name="connsiteY3" fmla="*/ 141111 h 144004"/>
                    <a:gd name="connsiteX4" fmla="*/ 0 w 414937"/>
                    <a:gd name="connsiteY4" fmla="*/ 144004 h 144004"/>
                    <a:gd name="connsiteX0" fmla="*/ 0 w 336832"/>
                    <a:gd name="connsiteY0" fmla="*/ 67734 h 67734"/>
                    <a:gd name="connsiteX1" fmla="*/ 67663 w 336832"/>
                    <a:gd name="connsiteY1" fmla="*/ 0 h 67734"/>
                    <a:gd name="connsiteX2" fmla="*/ 336832 w 336832"/>
                    <a:gd name="connsiteY2" fmla="*/ 7550 h 67734"/>
                    <a:gd name="connsiteX3" fmla="*/ 273120 w 336832"/>
                    <a:gd name="connsiteY3" fmla="*/ 64841 h 67734"/>
                    <a:gd name="connsiteX4" fmla="*/ 0 w 336832"/>
                    <a:gd name="connsiteY4" fmla="*/ 67734 h 67734"/>
                    <a:gd name="connsiteX0" fmla="*/ 0 w 336832"/>
                    <a:gd name="connsiteY0" fmla="*/ 67734 h 67734"/>
                    <a:gd name="connsiteX1" fmla="*/ 67663 w 336832"/>
                    <a:gd name="connsiteY1" fmla="*/ 0 h 67734"/>
                    <a:gd name="connsiteX2" fmla="*/ 336832 w 336832"/>
                    <a:gd name="connsiteY2" fmla="*/ 1835 h 67734"/>
                    <a:gd name="connsiteX3" fmla="*/ 273120 w 336832"/>
                    <a:gd name="connsiteY3" fmla="*/ 64841 h 67734"/>
                    <a:gd name="connsiteX4" fmla="*/ 0 w 336832"/>
                    <a:gd name="connsiteY4" fmla="*/ 67734 h 67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7734">
                      <a:moveTo>
                        <a:pt x="0" y="67734"/>
                      </a:moveTo>
                      <a:lnTo>
                        <a:pt x="67663" y="0"/>
                      </a:lnTo>
                      <a:lnTo>
                        <a:pt x="336832" y="1835"/>
                      </a:lnTo>
                      <a:lnTo>
                        <a:pt x="273120" y="64841"/>
                      </a:lnTo>
                      <a:lnTo>
                        <a:pt x="0" y="67734"/>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8" name="Freeform 1147"/>
                <p:cNvSpPr/>
                <p:nvPr/>
              </p:nvSpPr>
              <p:spPr>
                <a:xfrm>
                  <a:off x="7137000" y="657489"/>
                  <a:ext cx="247297" cy="7246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247297"/>
                    <a:gd name="connsiteY0" fmla="*/ 138219 h 141041"/>
                    <a:gd name="connsiteX1" fmla="*/ 141958 w 247297"/>
                    <a:gd name="connsiteY1" fmla="*/ 0 h 141041"/>
                    <a:gd name="connsiteX2" fmla="*/ 247297 w 247297"/>
                    <a:gd name="connsiteY2" fmla="*/ 72320 h 141041"/>
                    <a:gd name="connsiteX3" fmla="*/ 175965 w 247297"/>
                    <a:gd name="connsiteY3" fmla="*/ 141041 h 141041"/>
                    <a:gd name="connsiteX4" fmla="*/ 0 w 247297"/>
                    <a:gd name="connsiteY4" fmla="*/ 138219 h 141041"/>
                    <a:gd name="connsiteX0" fmla="*/ 0 w 247297"/>
                    <a:gd name="connsiteY0" fmla="*/ 69639 h 72461"/>
                    <a:gd name="connsiteX1" fmla="*/ 69568 w 247297"/>
                    <a:gd name="connsiteY1" fmla="*/ 0 h 72461"/>
                    <a:gd name="connsiteX2" fmla="*/ 247297 w 247297"/>
                    <a:gd name="connsiteY2" fmla="*/ 3740 h 72461"/>
                    <a:gd name="connsiteX3" fmla="*/ 175965 w 247297"/>
                    <a:gd name="connsiteY3" fmla="*/ 72461 h 72461"/>
                    <a:gd name="connsiteX4" fmla="*/ 0 w 247297"/>
                    <a:gd name="connsiteY4" fmla="*/ 69639 h 72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297" h="72461">
                      <a:moveTo>
                        <a:pt x="0" y="69639"/>
                      </a:moveTo>
                      <a:lnTo>
                        <a:pt x="69568" y="0"/>
                      </a:lnTo>
                      <a:lnTo>
                        <a:pt x="247297" y="3740"/>
                      </a:lnTo>
                      <a:lnTo>
                        <a:pt x="175965" y="7246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49" name="Freeform 1148"/>
                <p:cNvSpPr/>
                <p:nvPr/>
              </p:nvSpPr>
              <p:spPr>
                <a:xfrm>
                  <a:off x="7851038" y="657037"/>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50" name="Freeform 1149"/>
                <p:cNvSpPr/>
                <p:nvPr/>
              </p:nvSpPr>
              <p:spPr>
                <a:xfrm>
                  <a:off x="8246836" y="656655"/>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547" name="Group 546"/>
              <p:cNvGrpSpPr/>
              <p:nvPr/>
            </p:nvGrpSpPr>
            <p:grpSpPr>
              <a:xfrm>
                <a:off x="4951312" y="742238"/>
                <a:ext cx="2575623" cy="1097528"/>
                <a:chOff x="2954361" y="683967"/>
                <a:chExt cx="2575623" cy="1097528"/>
              </a:xfrm>
              <a:effectLst>
                <a:outerShdw blurRad="215900" dist="254000" dir="3540000" sx="94000" sy="94000" algn="ctr" rotWithShape="0">
                  <a:srgbClr val="000000">
                    <a:alpha val="43137"/>
                  </a:srgbClr>
                </a:outerShdw>
              </a:effectLst>
            </p:grpSpPr>
            <p:sp>
              <p:nvSpPr>
                <p:cNvPr id="1097" name="Cube 1096"/>
                <p:cNvSpPr/>
                <p:nvPr/>
              </p:nvSpPr>
              <p:spPr>
                <a:xfrm>
                  <a:off x="2956538" y="820742"/>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8" name="Cube 1097"/>
                <p:cNvSpPr/>
                <p:nvPr/>
              </p:nvSpPr>
              <p:spPr>
                <a:xfrm>
                  <a:off x="2954361" y="685489"/>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9" name="Freeform 1098"/>
                <p:cNvSpPr/>
                <p:nvPr/>
              </p:nvSpPr>
              <p:spPr>
                <a:xfrm>
                  <a:off x="3397169" y="122615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0" name="Freeform 1099"/>
                <p:cNvSpPr/>
                <p:nvPr/>
              </p:nvSpPr>
              <p:spPr>
                <a:xfrm>
                  <a:off x="3608377" y="1019624"/>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1" name="Freeform 1100"/>
                <p:cNvSpPr/>
                <p:nvPr/>
              </p:nvSpPr>
              <p:spPr>
                <a:xfrm>
                  <a:off x="3809161" y="813125"/>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2" name="Freeform 1101"/>
                <p:cNvSpPr/>
                <p:nvPr/>
              </p:nvSpPr>
              <p:spPr>
                <a:xfrm>
                  <a:off x="3797214" y="122424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3" name="Freeform 1102"/>
                <p:cNvSpPr/>
                <p:nvPr/>
              </p:nvSpPr>
              <p:spPr>
                <a:xfrm>
                  <a:off x="4004612" y="1019624"/>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4" name="Freeform 1103"/>
                <p:cNvSpPr/>
                <p:nvPr/>
              </p:nvSpPr>
              <p:spPr>
                <a:xfrm>
                  <a:off x="4205396" y="815030"/>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5" name="Freeform 1104"/>
                <p:cNvSpPr/>
                <p:nvPr/>
              </p:nvSpPr>
              <p:spPr>
                <a:xfrm>
                  <a:off x="4191107" y="122615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6" name="Freeform 1105"/>
                <p:cNvSpPr/>
                <p:nvPr/>
              </p:nvSpPr>
              <p:spPr>
                <a:xfrm>
                  <a:off x="4402315" y="1019624"/>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7" name="Freeform 1106"/>
                <p:cNvSpPr/>
                <p:nvPr/>
              </p:nvSpPr>
              <p:spPr>
                <a:xfrm>
                  <a:off x="4603099" y="813125"/>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8" name="Freeform 1107"/>
                <p:cNvSpPr/>
                <p:nvPr/>
              </p:nvSpPr>
              <p:spPr>
                <a:xfrm>
                  <a:off x="4574995" y="122424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09" name="Freeform 1108"/>
                <p:cNvSpPr/>
                <p:nvPr/>
              </p:nvSpPr>
              <p:spPr>
                <a:xfrm>
                  <a:off x="4786203" y="1017719"/>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0" name="Freeform 1109"/>
                <p:cNvSpPr/>
                <p:nvPr/>
              </p:nvSpPr>
              <p:spPr>
                <a:xfrm>
                  <a:off x="4986987" y="811220"/>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1" name="Freeform 1110"/>
                <p:cNvSpPr/>
                <p:nvPr/>
              </p:nvSpPr>
              <p:spPr>
                <a:xfrm>
                  <a:off x="3088947" y="1231798"/>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2" name="Freeform 1111"/>
                <p:cNvSpPr/>
                <p:nvPr/>
              </p:nvSpPr>
              <p:spPr>
                <a:xfrm>
                  <a:off x="3296344" y="1027244"/>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3" name="Freeform 1112"/>
                <p:cNvSpPr/>
                <p:nvPr/>
              </p:nvSpPr>
              <p:spPr>
                <a:xfrm>
                  <a:off x="3500179" y="820745"/>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4" name="Freeform 1113"/>
                <p:cNvSpPr/>
                <p:nvPr/>
              </p:nvSpPr>
              <p:spPr>
                <a:xfrm>
                  <a:off x="4062881" y="1431786"/>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5" name="Freeform 1114"/>
                <p:cNvSpPr/>
                <p:nvPr/>
              </p:nvSpPr>
              <p:spPr>
                <a:xfrm>
                  <a:off x="4439149" y="1429882"/>
                  <a:ext cx="342547" cy="78176"/>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06352"/>
                    <a:gd name="connsiteY0" fmla="*/ 88689 h 142946"/>
                    <a:gd name="connsiteX1" fmla="*/ 37183 w 306352"/>
                    <a:gd name="connsiteY1" fmla="*/ 0 h 142946"/>
                    <a:gd name="connsiteX2" fmla="*/ 306352 w 306352"/>
                    <a:gd name="connsiteY2" fmla="*/ 1835 h 142946"/>
                    <a:gd name="connsiteX3" fmla="*/ 164535 w 306352"/>
                    <a:gd name="connsiteY3" fmla="*/ 142946 h 142946"/>
                    <a:gd name="connsiteX4" fmla="*/ 0 w 306352"/>
                    <a:gd name="connsiteY4" fmla="*/ 88689 h 142946"/>
                    <a:gd name="connsiteX0" fmla="*/ 0 w 342547"/>
                    <a:gd name="connsiteY0" fmla="*/ 73449 h 142946"/>
                    <a:gd name="connsiteX1" fmla="*/ 73378 w 342547"/>
                    <a:gd name="connsiteY1" fmla="*/ 0 h 142946"/>
                    <a:gd name="connsiteX2" fmla="*/ 342547 w 342547"/>
                    <a:gd name="connsiteY2" fmla="*/ 1835 h 142946"/>
                    <a:gd name="connsiteX3" fmla="*/ 200730 w 342547"/>
                    <a:gd name="connsiteY3" fmla="*/ 142946 h 142946"/>
                    <a:gd name="connsiteX4" fmla="*/ 0 w 342547"/>
                    <a:gd name="connsiteY4" fmla="*/ 73449 h 142946"/>
                    <a:gd name="connsiteX0" fmla="*/ 0 w 342547"/>
                    <a:gd name="connsiteY0" fmla="*/ 73449 h 80081"/>
                    <a:gd name="connsiteX1" fmla="*/ 73378 w 342547"/>
                    <a:gd name="connsiteY1" fmla="*/ 0 h 80081"/>
                    <a:gd name="connsiteX2" fmla="*/ 342547 w 342547"/>
                    <a:gd name="connsiteY2" fmla="*/ 1835 h 80081"/>
                    <a:gd name="connsiteX3" fmla="*/ 248355 w 342547"/>
                    <a:gd name="connsiteY3" fmla="*/ 80081 h 80081"/>
                    <a:gd name="connsiteX4" fmla="*/ 0 w 342547"/>
                    <a:gd name="connsiteY4" fmla="*/ 73449 h 80081"/>
                    <a:gd name="connsiteX0" fmla="*/ 0 w 342547"/>
                    <a:gd name="connsiteY0" fmla="*/ 73449 h 76271"/>
                    <a:gd name="connsiteX1" fmla="*/ 73378 w 342547"/>
                    <a:gd name="connsiteY1" fmla="*/ 0 h 76271"/>
                    <a:gd name="connsiteX2" fmla="*/ 342547 w 342547"/>
                    <a:gd name="connsiteY2" fmla="*/ 1835 h 76271"/>
                    <a:gd name="connsiteX3" fmla="*/ 255975 w 342547"/>
                    <a:gd name="connsiteY3" fmla="*/ 76271 h 76271"/>
                    <a:gd name="connsiteX4" fmla="*/ 0 w 342547"/>
                    <a:gd name="connsiteY4" fmla="*/ 73449 h 76271"/>
                    <a:gd name="connsiteX0" fmla="*/ 0 w 342547"/>
                    <a:gd name="connsiteY0" fmla="*/ 73449 h 78176"/>
                    <a:gd name="connsiteX1" fmla="*/ 73378 w 342547"/>
                    <a:gd name="connsiteY1" fmla="*/ 0 h 78176"/>
                    <a:gd name="connsiteX2" fmla="*/ 342547 w 342547"/>
                    <a:gd name="connsiteY2" fmla="*/ 1835 h 78176"/>
                    <a:gd name="connsiteX3" fmla="*/ 275025 w 342547"/>
                    <a:gd name="connsiteY3" fmla="*/ 78176 h 78176"/>
                    <a:gd name="connsiteX4" fmla="*/ 0 w 342547"/>
                    <a:gd name="connsiteY4" fmla="*/ 73449 h 78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47" h="78176">
                      <a:moveTo>
                        <a:pt x="0" y="73449"/>
                      </a:moveTo>
                      <a:lnTo>
                        <a:pt x="73378" y="0"/>
                      </a:lnTo>
                      <a:lnTo>
                        <a:pt x="342547" y="1835"/>
                      </a:lnTo>
                      <a:lnTo>
                        <a:pt x="275025" y="78176"/>
                      </a:lnTo>
                      <a:lnTo>
                        <a:pt x="0" y="7344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6" name="Freeform 1115"/>
                <p:cNvSpPr/>
                <p:nvPr/>
              </p:nvSpPr>
              <p:spPr>
                <a:xfrm>
                  <a:off x="2960721" y="1437432"/>
                  <a:ext cx="237772" cy="6589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317782"/>
                    <a:gd name="connsiteY0" fmla="*/ 138289 h 138289"/>
                    <a:gd name="connsiteX1" fmla="*/ 141958 w 317782"/>
                    <a:gd name="connsiteY1" fmla="*/ 70 h 138289"/>
                    <a:gd name="connsiteX2" fmla="*/ 317782 w 317782"/>
                    <a:gd name="connsiteY2" fmla="*/ 0 h 138289"/>
                    <a:gd name="connsiteX3" fmla="*/ 242640 w 317782"/>
                    <a:gd name="connsiteY3" fmla="*/ 43956 h 138289"/>
                    <a:gd name="connsiteX4" fmla="*/ 0 w 317782"/>
                    <a:gd name="connsiteY4" fmla="*/ 138289 h 138289"/>
                    <a:gd name="connsiteX0" fmla="*/ 0 w 317782"/>
                    <a:gd name="connsiteY0" fmla="*/ 138289 h 138289"/>
                    <a:gd name="connsiteX1" fmla="*/ 141958 w 317782"/>
                    <a:gd name="connsiteY1" fmla="*/ 70 h 138289"/>
                    <a:gd name="connsiteX2" fmla="*/ 317782 w 317782"/>
                    <a:gd name="connsiteY2" fmla="*/ 0 h 138289"/>
                    <a:gd name="connsiteX3" fmla="*/ 261690 w 317782"/>
                    <a:gd name="connsiteY3" fmla="*/ 61101 h 138289"/>
                    <a:gd name="connsiteX4" fmla="*/ 0 w 317782"/>
                    <a:gd name="connsiteY4" fmla="*/ 138289 h 138289"/>
                    <a:gd name="connsiteX0" fmla="*/ 0 w 237772"/>
                    <a:gd name="connsiteY0" fmla="*/ 65899 h 65899"/>
                    <a:gd name="connsiteX1" fmla="*/ 61948 w 237772"/>
                    <a:gd name="connsiteY1" fmla="*/ 70 h 65899"/>
                    <a:gd name="connsiteX2" fmla="*/ 237772 w 237772"/>
                    <a:gd name="connsiteY2" fmla="*/ 0 h 65899"/>
                    <a:gd name="connsiteX3" fmla="*/ 181680 w 237772"/>
                    <a:gd name="connsiteY3" fmla="*/ 61101 h 65899"/>
                    <a:gd name="connsiteX4" fmla="*/ 0 w 237772"/>
                    <a:gd name="connsiteY4" fmla="*/ 65899 h 65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72" h="65899">
                      <a:moveTo>
                        <a:pt x="0" y="65899"/>
                      </a:moveTo>
                      <a:lnTo>
                        <a:pt x="61948" y="70"/>
                      </a:lnTo>
                      <a:lnTo>
                        <a:pt x="237772" y="0"/>
                      </a:lnTo>
                      <a:lnTo>
                        <a:pt x="181680" y="61101"/>
                      </a:lnTo>
                      <a:lnTo>
                        <a:pt x="0" y="6589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7" name="Freeform 1116"/>
                <p:cNvSpPr/>
                <p:nvPr/>
              </p:nvSpPr>
              <p:spPr>
                <a:xfrm>
                  <a:off x="3663656" y="1430717"/>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8" name="Freeform 1117"/>
                <p:cNvSpPr/>
                <p:nvPr/>
              </p:nvSpPr>
              <p:spPr>
                <a:xfrm>
                  <a:off x="3267769" y="1433086"/>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19" name="Freeform 1118"/>
                <p:cNvSpPr/>
                <p:nvPr/>
              </p:nvSpPr>
              <p:spPr>
                <a:xfrm>
                  <a:off x="4013784" y="684731"/>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0" name="Freeform 1119"/>
                <p:cNvSpPr/>
                <p:nvPr/>
              </p:nvSpPr>
              <p:spPr>
                <a:xfrm>
                  <a:off x="5191610" y="684732"/>
                  <a:ext cx="336832" cy="67734"/>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414937"/>
                    <a:gd name="connsiteY0" fmla="*/ 144004 h 144004"/>
                    <a:gd name="connsiteX1" fmla="*/ 67663 w 414937"/>
                    <a:gd name="connsiteY1" fmla="*/ 76270 h 144004"/>
                    <a:gd name="connsiteX2" fmla="*/ 414937 w 414937"/>
                    <a:gd name="connsiteY2" fmla="*/ 0 h 144004"/>
                    <a:gd name="connsiteX3" fmla="*/ 273120 w 414937"/>
                    <a:gd name="connsiteY3" fmla="*/ 141111 h 144004"/>
                    <a:gd name="connsiteX4" fmla="*/ 0 w 414937"/>
                    <a:gd name="connsiteY4" fmla="*/ 144004 h 144004"/>
                    <a:gd name="connsiteX0" fmla="*/ 0 w 336832"/>
                    <a:gd name="connsiteY0" fmla="*/ 67734 h 67734"/>
                    <a:gd name="connsiteX1" fmla="*/ 67663 w 336832"/>
                    <a:gd name="connsiteY1" fmla="*/ 0 h 67734"/>
                    <a:gd name="connsiteX2" fmla="*/ 336832 w 336832"/>
                    <a:gd name="connsiteY2" fmla="*/ 7550 h 67734"/>
                    <a:gd name="connsiteX3" fmla="*/ 273120 w 336832"/>
                    <a:gd name="connsiteY3" fmla="*/ 64841 h 67734"/>
                    <a:gd name="connsiteX4" fmla="*/ 0 w 336832"/>
                    <a:gd name="connsiteY4" fmla="*/ 67734 h 67734"/>
                    <a:gd name="connsiteX0" fmla="*/ 0 w 336832"/>
                    <a:gd name="connsiteY0" fmla="*/ 67734 h 67734"/>
                    <a:gd name="connsiteX1" fmla="*/ 67663 w 336832"/>
                    <a:gd name="connsiteY1" fmla="*/ 0 h 67734"/>
                    <a:gd name="connsiteX2" fmla="*/ 336832 w 336832"/>
                    <a:gd name="connsiteY2" fmla="*/ 1835 h 67734"/>
                    <a:gd name="connsiteX3" fmla="*/ 273120 w 336832"/>
                    <a:gd name="connsiteY3" fmla="*/ 64841 h 67734"/>
                    <a:gd name="connsiteX4" fmla="*/ 0 w 336832"/>
                    <a:gd name="connsiteY4" fmla="*/ 67734 h 67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7734">
                      <a:moveTo>
                        <a:pt x="0" y="67734"/>
                      </a:moveTo>
                      <a:lnTo>
                        <a:pt x="67663" y="0"/>
                      </a:lnTo>
                      <a:lnTo>
                        <a:pt x="336832" y="1835"/>
                      </a:lnTo>
                      <a:lnTo>
                        <a:pt x="273120" y="64841"/>
                      </a:lnTo>
                      <a:lnTo>
                        <a:pt x="0" y="67734"/>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1" name="Freeform 1120"/>
                <p:cNvSpPr/>
                <p:nvPr/>
              </p:nvSpPr>
              <p:spPr>
                <a:xfrm>
                  <a:off x="3704801" y="684801"/>
                  <a:ext cx="247297" cy="7246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247297"/>
                    <a:gd name="connsiteY0" fmla="*/ 138219 h 141041"/>
                    <a:gd name="connsiteX1" fmla="*/ 141958 w 247297"/>
                    <a:gd name="connsiteY1" fmla="*/ 0 h 141041"/>
                    <a:gd name="connsiteX2" fmla="*/ 247297 w 247297"/>
                    <a:gd name="connsiteY2" fmla="*/ 72320 h 141041"/>
                    <a:gd name="connsiteX3" fmla="*/ 175965 w 247297"/>
                    <a:gd name="connsiteY3" fmla="*/ 141041 h 141041"/>
                    <a:gd name="connsiteX4" fmla="*/ 0 w 247297"/>
                    <a:gd name="connsiteY4" fmla="*/ 138219 h 141041"/>
                    <a:gd name="connsiteX0" fmla="*/ 0 w 247297"/>
                    <a:gd name="connsiteY0" fmla="*/ 69639 h 72461"/>
                    <a:gd name="connsiteX1" fmla="*/ 69568 w 247297"/>
                    <a:gd name="connsiteY1" fmla="*/ 0 h 72461"/>
                    <a:gd name="connsiteX2" fmla="*/ 247297 w 247297"/>
                    <a:gd name="connsiteY2" fmla="*/ 3740 h 72461"/>
                    <a:gd name="connsiteX3" fmla="*/ 175965 w 247297"/>
                    <a:gd name="connsiteY3" fmla="*/ 72461 h 72461"/>
                    <a:gd name="connsiteX4" fmla="*/ 0 w 247297"/>
                    <a:gd name="connsiteY4" fmla="*/ 69639 h 72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297" h="72461">
                      <a:moveTo>
                        <a:pt x="0" y="69639"/>
                      </a:moveTo>
                      <a:lnTo>
                        <a:pt x="69568" y="0"/>
                      </a:lnTo>
                      <a:lnTo>
                        <a:pt x="247297" y="3740"/>
                      </a:lnTo>
                      <a:lnTo>
                        <a:pt x="175965" y="72461"/>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2" name="Freeform 1121"/>
                <p:cNvSpPr/>
                <p:nvPr/>
              </p:nvSpPr>
              <p:spPr>
                <a:xfrm>
                  <a:off x="4414182" y="684349"/>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23" name="Freeform 1122"/>
                <p:cNvSpPr/>
                <p:nvPr/>
              </p:nvSpPr>
              <p:spPr>
                <a:xfrm>
                  <a:off x="4809980" y="683967"/>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548" name="Group 547"/>
              <p:cNvGrpSpPr/>
              <p:nvPr/>
            </p:nvGrpSpPr>
            <p:grpSpPr>
              <a:xfrm>
                <a:off x="7939863" y="4347092"/>
                <a:ext cx="2592977" cy="1097528"/>
                <a:chOff x="90307" y="2708823"/>
                <a:chExt cx="2592977" cy="1097528"/>
              </a:xfrm>
              <a:effectLst>
                <a:outerShdw blurRad="215900" dist="254000" dir="3540000" sx="94000" sy="94000" algn="ctr" rotWithShape="0">
                  <a:sysClr val="window" lastClr="FFFFFF">
                    <a:lumMod val="50000"/>
                  </a:sysClr>
                </a:outerShdw>
              </a:effectLst>
            </p:grpSpPr>
            <p:grpSp>
              <p:nvGrpSpPr>
                <p:cNvPr id="1068" name="Group 1067"/>
                <p:cNvGrpSpPr/>
                <p:nvPr/>
              </p:nvGrpSpPr>
              <p:grpSpPr>
                <a:xfrm>
                  <a:off x="107661" y="2708823"/>
                  <a:ext cx="2575623" cy="1097528"/>
                  <a:chOff x="6391217" y="656655"/>
                  <a:chExt cx="2575623" cy="1097528"/>
                </a:xfrm>
              </p:grpSpPr>
              <p:sp>
                <p:nvSpPr>
                  <p:cNvPr id="1070" name="Cube 1069"/>
                  <p:cNvSpPr/>
                  <p:nvPr/>
                </p:nvSpPr>
                <p:spPr>
                  <a:xfrm>
                    <a:off x="6393394" y="793430"/>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1" name="Cube 1070"/>
                  <p:cNvSpPr/>
                  <p:nvPr/>
                </p:nvSpPr>
                <p:spPr>
                  <a:xfrm>
                    <a:off x="6391217" y="658177"/>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2" name="Freeform 1071"/>
                  <p:cNvSpPr/>
                  <p:nvPr/>
                </p:nvSpPr>
                <p:spPr>
                  <a:xfrm>
                    <a:off x="6834025" y="1198841"/>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3" name="Freeform 1072"/>
                  <p:cNvSpPr/>
                  <p:nvPr/>
                </p:nvSpPr>
                <p:spPr>
                  <a:xfrm>
                    <a:off x="7045233" y="99231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4" name="Freeform 1073"/>
                  <p:cNvSpPr/>
                  <p:nvPr/>
                </p:nvSpPr>
                <p:spPr>
                  <a:xfrm>
                    <a:off x="7246017" y="78581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5" name="Freeform 1074"/>
                  <p:cNvSpPr/>
                  <p:nvPr/>
                </p:nvSpPr>
                <p:spPr>
                  <a:xfrm>
                    <a:off x="7234070" y="1196936"/>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6" name="Freeform 1075"/>
                  <p:cNvSpPr/>
                  <p:nvPr/>
                </p:nvSpPr>
                <p:spPr>
                  <a:xfrm>
                    <a:off x="7441468" y="99231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7" name="Freeform 1076"/>
                  <p:cNvSpPr/>
                  <p:nvPr/>
                </p:nvSpPr>
                <p:spPr>
                  <a:xfrm>
                    <a:off x="7642252" y="78771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8" name="Freeform 1077"/>
                  <p:cNvSpPr/>
                  <p:nvPr/>
                </p:nvSpPr>
                <p:spPr>
                  <a:xfrm>
                    <a:off x="7627963" y="1198841"/>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79" name="Freeform 1078"/>
                  <p:cNvSpPr/>
                  <p:nvPr/>
                </p:nvSpPr>
                <p:spPr>
                  <a:xfrm>
                    <a:off x="7839171" y="99231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0" name="Freeform 1079"/>
                  <p:cNvSpPr/>
                  <p:nvPr/>
                </p:nvSpPr>
                <p:spPr>
                  <a:xfrm>
                    <a:off x="8039955" y="78581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1" name="Freeform 1080"/>
                  <p:cNvSpPr/>
                  <p:nvPr/>
                </p:nvSpPr>
                <p:spPr>
                  <a:xfrm>
                    <a:off x="8011851" y="1196936"/>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2" name="Freeform 1081"/>
                  <p:cNvSpPr/>
                  <p:nvPr/>
                </p:nvSpPr>
                <p:spPr>
                  <a:xfrm>
                    <a:off x="8223059" y="990407"/>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3" name="Freeform 1082"/>
                  <p:cNvSpPr/>
                  <p:nvPr/>
                </p:nvSpPr>
                <p:spPr>
                  <a:xfrm>
                    <a:off x="8423843" y="78390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4" name="Freeform 1083"/>
                  <p:cNvSpPr/>
                  <p:nvPr/>
                </p:nvSpPr>
                <p:spPr>
                  <a:xfrm>
                    <a:off x="6525803" y="1204486"/>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5" name="Freeform 1084"/>
                  <p:cNvSpPr/>
                  <p:nvPr/>
                </p:nvSpPr>
                <p:spPr>
                  <a:xfrm>
                    <a:off x="6733200" y="999932"/>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6" name="Freeform 1085"/>
                  <p:cNvSpPr/>
                  <p:nvPr/>
                </p:nvSpPr>
                <p:spPr>
                  <a:xfrm>
                    <a:off x="6932378" y="793433"/>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7" name="Freeform 1086"/>
                  <p:cNvSpPr/>
                  <p:nvPr/>
                </p:nvSpPr>
                <p:spPr>
                  <a:xfrm>
                    <a:off x="7499737" y="1404474"/>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8" name="Freeform 1087"/>
                  <p:cNvSpPr/>
                  <p:nvPr/>
                </p:nvSpPr>
                <p:spPr>
                  <a:xfrm>
                    <a:off x="7876005" y="1402570"/>
                    <a:ext cx="342547" cy="78176"/>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06352"/>
                      <a:gd name="connsiteY0" fmla="*/ 88689 h 142946"/>
                      <a:gd name="connsiteX1" fmla="*/ 37183 w 306352"/>
                      <a:gd name="connsiteY1" fmla="*/ 0 h 142946"/>
                      <a:gd name="connsiteX2" fmla="*/ 306352 w 306352"/>
                      <a:gd name="connsiteY2" fmla="*/ 1835 h 142946"/>
                      <a:gd name="connsiteX3" fmla="*/ 164535 w 306352"/>
                      <a:gd name="connsiteY3" fmla="*/ 142946 h 142946"/>
                      <a:gd name="connsiteX4" fmla="*/ 0 w 306352"/>
                      <a:gd name="connsiteY4" fmla="*/ 88689 h 142946"/>
                      <a:gd name="connsiteX0" fmla="*/ 0 w 342547"/>
                      <a:gd name="connsiteY0" fmla="*/ 73449 h 142946"/>
                      <a:gd name="connsiteX1" fmla="*/ 73378 w 342547"/>
                      <a:gd name="connsiteY1" fmla="*/ 0 h 142946"/>
                      <a:gd name="connsiteX2" fmla="*/ 342547 w 342547"/>
                      <a:gd name="connsiteY2" fmla="*/ 1835 h 142946"/>
                      <a:gd name="connsiteX3" fmla="*/ 200730 w 342547"/>
                      <a:gd name="connsiteY3" fmla="*/ 142946 h 142946"/>
                      <a:gd name="connsiteX4" fmla="*/ 0 w 342547"/>
                      <a:gd name="connsiteY4" fmla="*/ 73449 h 142946"/>
                      <a:gd name="connsiteX0" fmla="*/ 0 w 342547"/>
                      <a:gd name="connsiteY0" fmla="*/ 73449 h 80081"/>
                      <a:gd name="connsiteX1" fmla="*/ 73378 w 342547"/>
                      <a:gd name="connsiteY1" fmla="*/ 0 h 80081"/>
                      <a:gd name="connsiteX2" fmla="*/ 342547 w 342547"/>
                      <a:gd name="connsiteY2" fmla="*/ 1835 h 80081"/>
                      <a:gd name="connsiteX3" fmla="*/ 248355 w 342547"/>
                      <a:gd name="connsiteY3" fmla="*/ 80081 h 80081"/>
                      <a:gd name="connsiteX4" fmla="*/ 0 w 342547"/>
                      <a:gd name="connsiteY4" fmla="*/ 73449 h 80081"/>
                      <a:gd name="connsiteX0" fmla="*/ 0 w 342547"/>
                      <a:gd name="connsiteY0" fmla="*/ 73449 h 76271"/>
                      <a:gd name="connsiteX1" fmla="*/ 73378 w 342547"/>
                      <a:gd name="connsiteY1" fmla="*/ 0 h 76271"/>
                      <a:gd name="connsiteX2" fmla="*/ 342547 w 342547"/>
                      <a:gd name="connsiteY2" fmla="*/ 1835 h 76271"/>
                      <a:gd name="connsiteX3" fmla="*/ 255975 w 342547"/>
                      <a:gd name="connsiteY3" fmla="*/ 76271 h 76271"/>
                      <a:gd name="connsiteX4" fmla="*/ 0 w 342547"/>
                      <a:gd name="connsiteY4" fmla="*/ 73449 h 76271"/>
                      <a:gd name="connsiteX0" fmla="*/ 0 w 342547"/>
                      <a:gd name="connsiteY0" fmla="*/ 73449 h 78176"/>
                      <a:gd name="connsiteX1" fmla="*/ 73378 w 342547"/>
                      <a:gd name="connsiteY1" fmla="*/ 0 h 78176"/>
                      <a:gd name="connsiteX2" fmla="*/ 342547 w 342547"/>
                      <a:gd name="connsiteY2" fmla="*/ 1835 h 78176"/>
                      <a:gd name="connsiteX3" fmla="*/ 275025 w 342547"/>
                      <a:gd name="connsiteY3" fmla="*/ 78176 h 78176"/>
                      <a:gd name="connsiteX4" fmla="*/ 0 w 342547"/>
                      <a:gd name="connsiteY4" fmla="*/ 73449 h 78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47" h="78176">
                        <a:moveTo>
                          <a:pt x="0" y="73449"/>
                        </a:moveTo>
                        <a:lnTo>
                          <a:pt x="73378" y="0"/>
                        </a:lnTo>
                        <a:lnTo>
                          <a:pt x="342547" y="1835"/>
                        </a:lnTo>
                        <a:lnTo>
                          <a:pt x="275025" y="78176"/>
                        </a:lnTo>
                        <a:lnTo>
                          <a:pt x="0" y="7344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89" name="Freeform 1088"/>
                  <p:cNvSpPr/>
                  <p:nvPr/>
                </p:nvSpPr>
                <p:spPr>
                  <a:xfrm>
                    <a:off x="6397577" y="1410120"/>
                    <a:ext cx="237772" cy="6589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317782"/>
                      <a:gd name="connsiteY0" fmla="*/ 138289 h 138289"/>
                      <a:gd name="connsiteX1" fmla="*/ 141958 w 317782"/>
                      <a:gd name="connsiteY1" fmla="*/ 70 h 138289"/>
                      <a:gd name="connsiteX2" fmla="*/ 317782 w 317782"/>
                      <a:gd name="connsiteY2" fmla="*/ 0 h 138289"/>
                      <a:gd name="connsiteX3" fmla="*/ 242640 w 317782"/>
                      <a:gd name="connsiteY3" fmla="*/ 43956 h 138289"/>
                      <a:gd name="connsiteX4" fmla="*/ 0 w 317782"/>
                      <a:gd name="connsiteY4" fmla="*/ 138289 h 138289"/>
                      <a:gd name="connsiteX0" fmla="*/ 0 w 317782"/>
                      <a:gd name="connsiteY0" fmla="*/ 138289 h 138289"/>
                      <a:gd name="connsiteX1" fmla="*/ 141958 w 317782"/>
                      <a:gd name="connsiteY1" fmla="*/ 70 h 138289"/>
                      <a:gd name="connsiteX2" fmla="*/ 317782 w 317782"/>
                      <a:gd name="connsiteY2" fmla="*/ 0 h 138289"/>
                      <a:gd name="connsiteX3" fmla="*/ 261690 w 317782"/>
                      <a:gd name="connsiteY3" fmla="*/ 61101 h 138289"/>
                      <a:gd name="connsiteX4" fmla="*/ 0 w 317782"/>
                      <a:gd name="connsiteY4" fmla="*/ 138289 h 138289"/>
                      <a:gd name="connsiteX0" fmla="*/ 0 w 237772"/>
                      <a:gd name="connsiteY0" fmla="*/ 65899 h 65899"/>
                      <a:gd name="connsiteX1" fmla="*/ 61948 w 237772"/>
                      <a:gd name="connsiteY1" fmla="*/ 70 h 65899"/>
                      <a:gd name="connsiteX2" fmla="*/ 237772 w 237772"/>
                      <a:gd name="connsiteY2" fmla="*/ 0 h 65899"/>
                      <a:gd name="connsiteX3" fmla="*/ 181680 w 237772"/>
                      <a:gd name="connsiteY3" fmla="*/ 61101 h 65899"/>
                      <a:gd name="connsiteX4" fmla="*/ 0 w 237772"/>
                      <a:gd name="connsiteY4" fmla="*/ 65899 h 65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72" h="65899">
                        <a:moveTo>
                          <a:pt x="0" y="65899"/>
                        </a:moveTo>
                        <a:lnTo>
                          <a:pt x="61948" y="70"/>
                        </a:lnTo>
                        <a:lnTo>
                          <a:pt x="237772" y="0"/>
                        </a:lnTo>
                        <a:lnTo>
                          <a:pt x="181680" y="61101"/>
                        </a:lnTo>
                        <a:lnTo>
                          <a:pt x="0" y="6589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0" name="Freeform 1089"/>
                  <p:cNvSpPr/>
                  <p:nvPr/>
                </p:nvSpPr>
                <p:spPr>
                  <a:xfrm>
                    <a:off x="7100512" y="1403405"/>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1" name="Freeform 1090"/>
                  <p:cNvSpPr/>
                  <p:nvPr/>
                </p:nvSpPr>
                <p:spPr>
                  <a:xfrm>
                    <a:off x="6704625" y="1405774"/>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2" name="Freeform 1091"/>
                  <p:cNvSpPr/>
                  <p:nvPr/>
                </p:nvSpPr>
                <p:spPr>
                  <a:xfrm>
                    <a:off x="7450640" y="657419"/>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3" name="Freeform 1092"/>
                  <p:cNvSpPr/>
                  <p:nvPr/>
                </p:nvSpPr>
                <p:spPr>
                  <a:xfrm>
                    <a:off x="8628466" y="657420"/>
                    <a:ext cx="336832" cy="67734"/>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414937"/>
                      <a:gd name="connsiteY0" fmla="*/ 144004 h 144004"/>
                      <a:gd name="connsiteX1" fmla="*/ 67663 w 414937"/>
                      <a:gd name="connsiteY1" fmla="*/ 76270 h 144004"/>
                      <a:gd name="connsiteX2" fmla="*/ 414937 w 414937"/>
                      <a:gd name="connsiteY2" fmla="*/ 0 h 144004"/>
                      <a:gd name="connsiteX3" fmla="*/ 273120 w 414937"/>
                      <a:gd name="connsiteY3" fmla="*/ 141111 h 144004"/>
                      <a:gd name="connsiteX4" fmla="*/ 0 w 414937"/>
                      <a:gd name="connsiteY4" fmla="*/ 144004 h 144004"/>
                      <a:gd name="connsiteX0" fmla="*/ 0 w 336832"/>
                      <a:gd name="connsiteY0" fmla="*/ 67734 h 67734"/>
                      <a:gd name="connsiteX1" fmla="*/ 67663 w 336832"/>
                      <a:gd name="connsiteY1" fmla="*/ 0 h 67734"/>
                      <a:gd name="connsiteX2" fmla="*/ 336832 w 336832"/>
                      <a:gd name="connsiteY2" fmla="*/ 7550 h 67734"/>
                      <a:gd name="connsiteX3" fmla="*/ 273120 w 336832"/>
                      <a:gd name="connsiteY3" fmla="*/ 64841 h 67734"/>
                      <a:gd name="connsiteX4" fmla="*/ 0 w 336832"/>
                      <a:gd name="connsiteY4" fmla="*/ 67734 h 67734"/>
                      <a:gd name="connsiteX0" fmla="*/ 0 w 336832"/>
                      <a:gd name="connsiteY0" fmla="*/ 67734 h 67734"/>
                      <a:gd name="connsiteX1" fmla="*/ 67663 w 336832"/>
                      <a:gd name="connsiteY1" fmla="*/ 0 h 67734"/>
                      <a:gd name="connsiteX2" fmla="*/ 336832 w 336832"/>
                      <a:gd name="connsiteY2" fmla="*/ 1835 h 67734"/>
                      <a:gd name="connsiteX3" fmla="*/ 273120 w 336832"/>
                      <a:gd name="connsiteY3" fmla="*/ 64841 h 67734"/>
                      <a:gd name="connsiteX4" fmla="*/ 0 w 336832"/>
                      <a:gd name="connsiteY4" fmla="*/ 67734 h 67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7734">
                        <a:moveTo>
                          <a:pt x="0" y="67734"/>
                        </a:moveTo>
                        <a:lnTo>
                          <a:pt x="67663" y="0"/>
                        </a:lnTo>
                        <a:lnTo>
                          <a:pt x="336832" y="1835"/>
                        </a:lnTo>
                        <a:lnTo>
                          <a:pt x="273120" y="64841"/>
                        </a:lnTo>
                        <a:lnTo>
                          <a:pt x="0" y="67734"/>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4" name="Freeform 1093"/>
                  <p:cNvSpPr/>
                  <p:nvPr/>
                </p:nvSpPr>
                <p:spPr>
                  <a:xfrm>
                    <a:off x="7137000" y="657489"/>
                    <a:ext cx="247297" cy="7246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247297"/>
                      <a:gd name="connsiteY0" fmla="*/ 138219 h 141041"/>
                      <a:gd name="connsiteX1" fmla="*/ 141958 w 247297"/>
                      <a:gd name="connsiteY1" fmla="*/ 0 h 141041"/>
                      <a:gd name="connsiteX2" fmla="*/ 247297 w 247297"/>
                      <a:gd name="connsiteY2" fmla="*/ 72320 h 141041"/>
                      <a:gd name="connsiteX3" fmla="*/ 175965 w 247297"/>
                      <a:gd name="connsiteY3" fmla="*/ 141041 h 141041"/>
                      <a:gd name="connsiteX4" fmla="*/ 0 w 247297"/>
                      <a:gd name="connsiteY4" fmla="*/ 138219 h 141041"/>
                      <a:gd name="connsiteX0" fmla="*/ 0 w 247297"/>
                      <a:gd name="connsiteY0" fmla="*/ 69639 h 72461"/>
                      <a:gd name="connsiteX1" fmla="*/ 69568 w 247297"/>
                      <a:gd name="connsiteY1" fmla="*/ 0 h 72461"/>
                      <a:gd name="connsiteX2" fmla="*/ 247297 w 247297"/>
                      <a:gd name="connsiteY2" fmla="*/ 3740 h 72461"/>
                      <a:gd name="connsiteX3" fmla="*/ 175965 w 247297"/>
                      <a:gd name="connsiteY3" fmla="*/ 72461 h 72461"/>
                      <a:gd name="connsiteX4" fmla="*/ 0 w 247297"/>
                      <a:gd name="connsiteY4" fmla="*/ 69639 h 72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297" h="72461">
                        <a:moveTo>
                          <a:pt x="0" y="69639"/>
                        </a:moveTo>
                        <a:lnTo>
                          <a:pt x="69568" y="0"/>
                        </a:lnTo>
                        <a:lnTo>
                          <a:pt x="247297" y="3740"/>
                        </a:lnTo>
                        <a:lnTo>
                          <a:pt x="175965" y="7246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5" name="Freeform 1094"/>
                  <p:cNvSpPr/>
                  <p:nvPr/>
                </p:nvSpPr>
                <p:spPr>
                  <a:xfrm>
                    <a:off x="7851038" y="657037"/>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96" name="Freeform 1095"/>
                  <p:cNvSpPr/>
                  <p:nvPr/>
                </p:nvSpPr>
                <p:spPr>
                  <a:xfrm>
                    <a:off x="8246836" y="656655"/>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069" name="Freeform 1068"/>
                <p:cNvSpPr/>
                <p:nvPr/>
              </p:nvSpPr>
              <p:spPr>
                <a:xfrm>
                  <a:off x="90307" y="2708920"/>
                  <a:ext cx="2590800" cy="822960"/>
                </a:xfrm>
                <a:custGeom>
                  <a:avLst/>
                  <a:gdLst>
                    <a:gd name="connsiteX0" fmla="*/ 0 w 2590800"/>
                    <a:gd name="connsiteY0" fmla="*/ 816864 h 822960"/>
                    <a:gd name="connsiteX1" fmla="*/ 822960 w 2590800"/>
                    <a:gd name="connsiteY1" fmla="*/ 0 h 822960"/>
                    <a:gd name="connsiteX2" fmla="*/ 2590800 w 2590800"/>
                    <a:gd name="connsiteY2" fmla="*/ 6096 h 822960"/>
                    <a:gd name="connsiteX3" fmla="*/ 1755648 w 2590800"/>
                    <a:gd name="connsiteY3" fmla="*/ 822960 h 822960"/>
                    <a:gd name="connsiteX4" fmla="*/ 0 w 2590800"/>
                    <a:gd name="connsiteY4" fmla="*/ 816864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800" h="822960">
                      <a:moveTo>
                        <a:pt x="0" y="816864"/>
                      </a:moveTo>
                      <a:lnTo>
                        <a:pt x="822960" y="0"/>
                      </a:lnTo>
                      <a:lnTo>
                        <a:pt x="2590800" y="6096"/>
                      </a:lnTo>
                      <a:lnTo>
                        <a:pt x="1755648" y="822960"/>
                      </a:lnTo>
                      <a:lnTo>
                        <a:pt x="0" y="816864"/>
                      </a:lnTo>
                      <a:close/>
                    </a:path>
                  </a:pathLst>
                </a:custGeom>
                <a:solidFill>
                  <a:srgbClr val="C0504D">
                    <a:lumMod val="75000"/>
                    <a:alpha val="6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549" name="Group 548"/>
              <p:cNvGrpSpPr/>
              <p:nvPr/>
            </p:nvGrpSpPr>
            <p:grpSpPr>
              <a:xfrm>
                <a:off x="4974956" y="4347696"/>
                <a:ext cx="2590800" cy="1097528"/>
                <a:chOff x="6368915" y="4419704"/>
                <a:chExt cx="2590800" cy="1097528"/>
              </a:xfrm>
              <a:effectLst>
                <a:outerShdw blurRad="215900" dist="254000" dir="3540000" sx="94000" sy="94000" algn="ctr" rotWithShape="0">
                  <a:sysClr val="window" lastClr="FFFFFF">
                    <a:lumMod val="50000"/>
                  </a:sysClr>
                </a:outerShdw>
              </a:effectLst>
            </p:grpSpPr>
            <p:sp>
              <p:nvSpPr>
                <p:cNvPr id="1040" name="Cube 1039"/>
                <p:cNvSpPr/>
                <p:nvPr/>
              </p:nvSpPr>
              <p:spPr>
                <a:xfrm>
                  <a:off x="6374377" y="4556479"/>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1" name="Cube 1040"/>
                <p:cNvSpPr/>
                <p:nvPr/>
              </p:nvSpPr>
              <p:spPr>
                <a:xfrm>
                  <a:off x="6372200" y="4421226"/>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2" name="Freeform 1041"/>
                <p:cNvSpPr/>
                <p:nvPr/>
              </p:nvSpPr>
              <p:spPr>
                <a:xfrm>
                  <a:off x="6815008" y="4961890"/>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3" name="Freeform 1042"/>
                <p:cNvSpPr/>
                <p:nvPr/>
              </p:nvSpPr>
              <p:spPr>
                <a:xfrm>
                  <a:off x="7026216" y="4755361"/>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4" name="Freeform 1043"/>
                <p:cNvSpPr/>
                <p:nvPr/>
              </p:nvSpPr>
              <p:spPr>
                <a:xfrm>
                  <a:off x="7227000" y="454886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5" name="Freeform 1044"/>
                <p:cNvSpPr/>
                <p:nvPr/>
              </p:nvSpPr>
              <p:spPr>
                <a:xfrm>
                  <a:off x="7215053" y="4959985"/>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6" name="Freeform 1045"/>
                <p:cNvSpPr/>
                <p:nvPr/>
              </p:nvSpPr>
              <p:spPr>
                <a:xfrm>
                  <a:off x="7422451" y="4755361"/>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7" name="Freeform 1046"/>
                <p:cNvSpPr/>
                <p:nvPr/>
              </p:nvSpPr>
              <p:spPr>
                <a:xfrm>
                  <a:off x="7623235" y="4550767"/>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8" name="Freeform 1047"/>
                <p:cNvSpPr/>
                <p:nvPr/>
              </p:nvSpPr>
              <p:spPr>
                <a:xfrm>
                  <a:off x="7608946" y="4961890"/>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49" name="Freeform 1048"/>
                <p:cNvSpPr/>
                <p:nvPr/>
              </p:nvSpPr>
              <p:spPr>
                <a:xfrm>
                  <a:off x="7820154" y="4755361"/>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0" name="Freeform 1049"/>
                <p:cNvSpPr/>
                <p:nvPr/>
              </p:nvSpPr>
              <p:spPr>
                <a:xfrm>
                  <a:off x="8020938" y="454886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1" name="Freeform 1050"/>
                <p:cNvSpPr/>
                <p:nvPr/>
              </p:nvSpPr>
              <p:spPr>
                <a:xfrm>
                  <a:off x="7992834" y="4959985"/>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2" name="Freeform 1051"/>
                <p:cNvSpPr/>
                <p:nvPr/>
              </p:nvSpPr>
              <p:spPr>
                <a:xfrm>
                  <a:off x="8204042" y="4753456"/>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3" name="Freeform 1052"/>
                <p:cNvSpPr/>
                <p:nvPr/>
              </p:nvSpPr>
              <p:spPr>
                <a:xfrm>
                  <a:off x="8404826" y="4546957"/>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4" name="Freeform 1053"/>
                <p:cNvSpPr/>
                <p:nvPr/>
              </p:nvSpPr>
              <p:spPr>
                <a:xfrm>
                  <a:off x="6506786" y="4967535"/>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5" name="Freeform 1054"/>
                <p:cNvSpPr/>
                <p:nvPr/>
              </p:nvSpPr>
              <p:spPr>
                <a:xfrm>
                  <a:off x="6714183" y="4762981"/>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6" name="Freeform 1055"/>
                <p:cNvSpPr/>
                <p:nvPr/>
              </p:nvSpPr>
              <p:spPr>
                <a:xfrm>
                  <a:off x="6913361" y="4556482"/>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7" name="Freeform 1056"/>
                <p:cNvSpPr/>
                <p:nvPr/>
              </p:nvSpPr>
              <p:spPr>
                <a:xfrm>
                  <a:off x="7480720" y="5167523"/>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8" name="Freeform 1057"/>
                <p:cNvSpPr/>
                <p:nvPr/>
              </p:nvSpPr>
              <p:spPr>
                <a:xfrm>
                  <a:off x="7856988" y="5165619"/>
                  <a:ext cx="342547" cy="78176"/>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06352"/>
                    <a:gd name="connsiteY0" fmla="*/ 88689 h 142946"/>
                    <a:gd name="connsiteX1" fmla="*/ 37183 w 306352"/>
                    <a:gd name="connsiteY1" fmla="*/ 0 h 142946"/>
                    <a:gd name="connsiteX2" fmla="*/ 306352 w 306352"/>
                    <a:gd name="connsiteY2" fmla="*/ 1835 h 142946"/>
                    <a:gd name="connsiteX3" fmla="*/ 164535 w 306352"/>
                    <a:gd name="connsiteY3" fmla="*/ 142946 h 142946"/>
                    <a:gd name="connsiteX4" fmla="*/ 0 w 306352"/>
                    <a:gd name="connsiteY4" fmla="*/ 88689 h 142946"/>
                    <a:gd name="connsiteX0" fmla="*/ 0 w 342547"/>
                    <a:gd name="connsiteY0" fmla="*/ 73449 h 142946"/>
                    <a:gd name="connsiteX1" fmla="*/ 73378 w 342547"/>
                    <a:gd name="connsiteY1" fmla="*/ 0 h 142946"/>
                    <a:gd name="connsiteX2" fmla="*/ 342547 w 342547"/>
                    <a:gd name="connsiteY2" fmla="*/ 1835 h 142946"/>
                    <a:gd name="connsiteX3" fmla="*/ 200730 w 342547"/>
                    <a:gd name="connsiteY3" fmla="*/ 142946 h 142946"/>
                    <a:gd name="connsiteX4" fmla="*/ 0 w 342547"/>
                    <a:gd name="connsiteY4" fmla="*/ 73449 h 142946"/>
                    <a:gd name="connsiteX0" fmla="*/ 0 w 342547"/>
                    <a:gd name="connsiteY0" fmla="*/ 73449 h 80081"/>
                    <a:gd name="connsiteX1" fmla="*/ 73378 w 342547"/>
                    <a:gd name="connsiteY1" fmla="*/ 0 h 80081"/>
                    <a:gd name="connsiteX2" fmla="*/ 342547 w 342547"/>
                    <a:gd name="connsiteY2" fmla="*/ 1835 h 80081"/>
                    <a:gd name="connsiteX3" fmla="*/ 248355 w 342547"/>
                    <a:gd name="connsiteY3" fmla="*/ 80081 h 80081"/>
                    <a:gd name="connsiteX4" fmla="*/ 0 w 342547"/>
                    <a:gd name="connsiteY4" fmla="*/ 73449 h 80081"/>
                    <a:gd name="connsiteX0" fmla="*/ 0 w 342547"/>
                    <a:gd name="connsiteY0" fmla="*/ 73449 h 76271"/>
                    <a:gd name="connsiteX1" fmla="*/ 73378 w 342547"/>
                    <a:gd name="connsiteY1" fmla="*/ 0 h 76271"/>
                    <a:gd name="connsiteX2" fmla="*/ 342547 w 342547"/>
                    <a:gd name="connsiteY2" fmla="*/ 1835 h 76271"/>
                    <a:gd name="connsiteX3" fmla="*/ 255975 w 342547"/>
                    <a:gd name="connsiteY3" fmla="*/ 76271 h 76271"/>
                    <a:gd name="connsiteX4" fmla="*/ 0 w 342547"/>
                    <a:gd name="connsiteY4" fmla="*/ 73449 h 76271"/>
                    <a:gd name="connsiteX0" fmla="*/ 0 w 342547"/>
                    <a:gd name="connsiteY0" fmla="*/ 73449 h 78176"/>
                    <a:gd name="connsiteX1" fmla="*/ 73378 w 342547"/>
                    <a:gd name="connsiteY1" fmla="*/ 0 h 78176"/>
                    <a:gd name="connsiteX2" fmla="*/ 342547 w 342547"/>
                    <a:gd name="connsiteY2" fmla="*/ 1835 h 78176"/>
                    <a:gd name="connsiteX3" fmla="*/ 275025 w 342547"/>
                    <a:gd name="connsiteY3" fmla="*/ 78176 h 78176"/>
                    <a:gd name="connsiteX4" fmla="*/ 0 w 342547"/>
                    <a:gd name="connsiteY4" fmla="*/ 73449 h 78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47" h="78176">
                      <a:moveTo>
                        <a:pt x="0" y="73449"/>
                      </a:moveTo>
                      <a:lnTo>
                        <a:pt x="73378" y="0"/>
                      </a:lnTo>
                      <a:lnTo>
                        <a:pt x="342547" y="1835"/>
                      </a:lnTo>
                      <a:lnTo>
                        <a:pt x="275025" y="78176"/>
                      </a:lnTo>
                      <a:lnTo>
                        <a:pt x="0" y="7344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59" name="Freeform 1058"/>
                <p:cNvSpPr/>
                <p:nvPr/>
              </p:nvSpPr>
              <p:spPr>
                <a:xfrm>
                  <a:off x="6378560" y="5173169"/>
                  <a:ext cx="237772" cy="6589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317782"/>
                    <a:gd name="connsiteY0" fmla="*/ 138289 h 138289"/>
                    <a:gd name="connsiteX1" fmla="*/ 141958 w 317782"/>
                    <a:gd name="connsiteY1" fmla="*/ 70 h 138289"/>
                    <a:gd name="connsiteX2" fmla="*/ 317782 w 317782"/>
                    <a:gd name="connsiteY2" fmla="*/ 0 h 138289"/>
                    <a:gd name="connsiteX3" fmla="*/ 242640 w 317782"/>
                    <a:gd name="connsiteY3" fmla="*/ 43956 h 138289"/>
                    <a:gd name="connsiteX4" fmla="*/ 0 w 317782"/>
                    <a:gd name="connsiteY4" fmla="*/ 138289 h 138289"/>
                    <a:gd name="connsiteX0" fmla="*/ 0 w 317782"/>
                    <a:gd name="connsiteY0" fmla="*/ 138289 h 138289"/>
                    <a:gd name="connsiteX1" fmla="*/ 141958 w 317782"/>
                    <a:gd name="connsiteY1" fmla="*/ 70 h 138289"/>
                    <a:gd name="connsiteX2" fmla="*/ 317782 w 317782"/>
                    <a:gd name="connsiteY2" fmla="*/ 0 h 138289"/>
                    <a:gd name="connsiteX3" fmla="*/ 261690 w 317782"/>
                    <a:gd name="connsiteY3" fmla="*/ 61101 h 138289"/>
                    <a:gd name="connsiteX4" fmla="*/ 0 w 317782"/>
                    <a:gd name="connsiteY4" fmla="*/ 138289 h 138289"/>
                    <a:gd name="connsiteX0" fmla="*/ 0 w 237772"/>
                    <a:gd name="connsiteY0" fmla="*/ 65899 h 65899"/>
                    <a:gd name="connsiteX1" fmla="*/ 61948 w 237772"/>
                    <a:gd name="connsiteY1" fmla="*/ 70 h 65899"/>
                    <a:gd name="connsiteX2" fmla="*/ 237772 w 237772"/>
                    <a:gd name="connsiteY2" fmla="*/ 0 h 65899"/>
                    <a:gd name="connsiteX3" fmla="*/ 181680 w 237772"/>
                    <a:gd name="connsiteY3" fmla="*/ 61101 h 65899"/>
                    <a:gd name="connsiteX4" fmla="*/ 0 w 237772"/>
                    <a:gd name="connsiteY4" fmla="*/ 65899 h 65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72" h="65899">
                      <a:moveTo>
                        <a:pt x="0" y="65899"/>
                      </a:moveTo>
                      <a:lnTo>
                        <a:pt x="61948" y="70"/>
                      </a:lnTo>
                      <a:lnTo>
                        <a:pt x="237772" y="0"/>
                      </a:lnTo>
                      <a:lnTo>
                        <a:pt x="181680" y="61101"/>
                      </a:lnTo>
                      <a:lnTo>
                        <a:pt x="0" y="6589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60" name="Freeform 1059"/>
                <p:cNvSpPr/>
                <p:nvPr/>
              </p:nvSpPr>
              <p:spPr>
                <a:xfrm>
                  <a:off x="7081495" y="5166454"/>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61" name="Freeform 1060"/>
                <p:cNvSpPr/>
                <p:nvPr/>
              </p:nvSpPr>
              <p:spPr>
                <a:xfrm>
                  <a:off x="6685608" y="5168823"/>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62" name="Freeform 1061"/>
                <p:cNvSpPr/>
                <p:nvPr/>
              </p:nvSpPr>
              <p:spPr>
                <a:xfrm>
                  <a:off x="7431623" y="4420468"/>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63" name="Freeform 1062"/>
                <p:cNvSpPr/>
                <p:nvPr/>
              </p:nvSpPr>
              <p:spPr>
                <a:xfrm>
                  <a:off x="8609449" y="4420469"/>
                  <a:ext cx="336832" cy="67734"/>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414937"/>
                    <a:gd name="connsiteY0" fmla="*/ 144004 h 144004"/>
                    <a:gd name="connsiteX1" fmla="*/ 67663 w 414937"/>
                    <a:gd name="connsiteY1" fmla="*/ 76270 h 144004"/>
                    <a:gd name="connsiteX2" fmla="*/ 414937 w 414937"/>
                    <a:gd name="connsiteY2" fmla="*/ 0 h 144004"/>
                    <a:gd name="connsiteX3" fmla="*/ 273120 w 414937"/>
                    <a:gd name="connsiteY3" fmla="*/ 141111 h 144004"/>
                    <a:gd name="connsiteX4" fmla="*/ 0 w 414937"/>
                    <a:gd name="connsiteY4" fmla="*/ 144004 h 144004"/>
                    <a:gd name="connsiteX0" fmla="*/ 0 w 336832"/>
                    <a:gd name="connsiteY0" fmla="*/ 67734 h 67734"/>
                    <a:gd name="connsiteX1" fmla="*/ 67663 w 336832"/>
                    <a:gd name="connsiteY1" fmla="*/ 0 h 67734"/>
                    <a:gd name="connsiteX2" fmla="*/ 336832 w 336832"/>
                    <a:gd name="connsiteY2" fmla="*/ 7550 h 67734"/>
                    <a:gd name="connsiteX3" fmla="*/ 273120 w 336832"/>
                    <a:gd name="connsiteY3" fmla="*/ 64841 h 67734"/>
                    <a:gd name="connsiteX4" fmla="*/ 0 w 336832"/>
                    <a:gd name="connsiteY4" fmla="*/ 67734 h 67734"/>
                    <a:gd name="connsiteX0" fmla="*/ 0 w 336832"/>
                    <a:gd name="connsiteY0" fmla="*/ 67734 h 67734"/>
                    <a:gd name="connsiteX1" fmla="*/ 67663 w 336832"/>
                    <a:gd name="connsiteY1" fmla="*/ 0 h 67734"/>
                    <a:gd name="connsiteX2" fmla="*/ 336832 w 336832"/>
                    <a:gd name="connsiteY2" fmla="*/ 1835 h 67734"/>
                    <a:gd name="connsiteX3" fmla="*/ 273120 w 336832"/>
                    <a:gd name="connsiteY3" fmla="*/ 64841 h 67734"/>
                    <a:gd name="connsiteX4" fmla="*/ 0 w 336832"/>
                    <a:gd name="connsiteY4" fmla="*/ 67734 h 67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7734">
                      <a:moveTo>
                        <a:pt x="0" y="67734"/>
                      </a:moveTo>
                      <a:lnTo>
                        <a:pt x="67663" y="0"/>
                      </a:lnTo>
                      <a:lnTo>
                        <a:pt x="336832" y="1835"/>
                      </a:lnTo>
                      <a:lnTo>
                        <a:pt x="273120" y="64841"/>
                      </a:lnTo>
                      <a:lnTo>
                        <a:pt x="0" y="67734"/>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64" name="Freeform 1063"/>
                <p:cNvSpPr/>
                <p:nvPr/>
              </p:nvSpPr>
              <p:spPr>
                <a:xfrm>
                  <a:off x="7117983" y="4420538"/>
                  <a:ext cx="247297" cy="7246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247297"/>
                    <a:gd name="connsiteY0" fmla="*/ 138219 h 141041"/>
                    <a:gd name="connsiteX1" fmla="*/ 141958 w 247297"/>
                    <a:gd name="connsiteY1" fmla="*/ 0 h 141041"/>
                    <a:gd name="connsiteX2" fmla="*/ 247297 w 247297"/>
                    <a:gd name="connsiteY2" fmla="*/ 72320 h 141041"/>
                    <a:gd name="connsiteX3" fmla="*/ 175965 w 247297"/>
                    <a:gd name="connsiteY3" fmla="*/ 141041 h 141041"/>
                    <a:gd name="connsiteX4" fmla="*/ 0 w 247297"/>
                    <a:gd name="connsiteY4" fmla="*/ 138219 h 141041"/>
                    <a:gd name="connsiteX0" fmla="*/ 0 w 247297"/>
                    <a:gd name="connsiteY0" fmla="*/ 69639 h 72461"/>
                    <a:gd name="connsiteX1" fmla="*/ 69568 w 247297"/>
                    <a:gd name="connsiteY1" fmla="*/ 0 h 72461"/>
                    <a:gd name="connsiteX2" fmla="*/ 247297 w 247297"/>
                    <a:gd name="connsiteY2" fmla="*/ 3740 h 72461"/>
                    <a:gd name="connsiteX3" fmla="*/ 175965 w 247297"/>
                    <a:gd name="connsiteY3" fmla="*/ 72461 h 72461"/>
                    <a:gd name="connsiteX4" fmla="*/ 0 w 247297"/>
                    <a:gd name="connsiteY4" fmla="*/ 69639 h 72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297" h="72461">
                      <a:moveTo>
                        <a:pt x="0" y="69639"/>
                      </a:moveTo>
                      <a:lnTo>
                        <a:pt x="69568" y="0"/>
                      </a:lnTo>
                      <a:lnTo>
                        <a:pt x="247297" y="3740"/>
                      </a:lnTo>
                      <a:lnTo>
                        <a:pt x="175965" y="72461"/>
                      </a:lnTo>
                      <a:lnTo>
                        <a:pt x="0" y="696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65" name="Freeform 1064"/>
                <p:cNvSpPr/>
                <p:nvPr/>
              </p:nvSpPr>
              <p:spPr>
                <a:xfrm>
                  <a:off x="7832021" y="4420086"/>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66" name="Freeform 1065"/>
                <p:cNvSpPr/>
                <p:nvPr/>
              </p:nvSpPr>
              <p:spPr>
                <a:xfrm>
                  <a:off x="8227819" y="4419704"/>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F79646">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67" name="Freeform 1066"/>
                <p:cNvSpPr/>
                <p:nvPr/>
              </p:nvSpPr>
              <p:spPr>
                <a:xfrm>
                  <a:off x="6368915" y="4422639"/>
                  <a:ext cx="2590800" cy="822960"/>
                </a:xfrm>
                <a:custGeom>
                  <a:avLst/>
                  <a:gdLst>
                    <a:gd name="connsiteX0" fmla="*/ 0 w 2590800"/>
                    <a:gd name="connsiteY0" fmla="*/ 816864 h 822960"/>
                    <a:gd name="connsiteX1" fmla="*/ 822960 w 2590800"/>
                    <a:gd name="connsiteY1" fmla="*/ 0 h 822960"/>
                    <a:gd name="connsiteX2" fmla="*/ 2590800 w 2590800"/>
                    <a:gd name="connsiteY2" fmla="*/ 6096 h 822960"/>
                    <a:gd name="connsiteX3" fmla="*/ 1755648 w 2590800"/>
                    <a:gd name="connsiteY3" fmla="*/ 822960 h 822960"/>
                    <a:gd name="connsiteX4" fmla="*/ 0 w 2590800"/>
                    <a:gd name="connsiteY4" fmla="*/ 816864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800" h="822960">
                      <a:moveTo>
                        <a:pt x="0" y="816864"/>
                      </a:moveTo>
                      <a:lnTo>
                        <a:pt x="822960" y="0"/>
                      </a:lnTo>
                      <a:lnTo>
                        <a:pt x="2590800" y="6096"/>
                      </a:lnTo>
                      <a:lnTo>
                        <a:pt x="1755648" y="822960"/>
                      </a:lnTo>
                      <a:lnTo>
                        <a:pt x="0" y="816864"/>
                      </a:lnTo>
                      <a:close/>
                    </a:path>
                  </a:pathLst>
                </a:custGeom>
                <a:solidFill>
                  <a:srgbClr val="C0504D">
                    <a:lumMod val="75000"/>
                    <a:alpha val="6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550" name="Group 549"/>
              <p:cNvGrpSpPr/>
              <p:nvPr/>
            </p:nvGrpSpPr>
            <p:grpSpPr>
              <a:xfrm>
                <a:off x="7933410" y="2543376"/>
                <a:ext cx="2605880" cy="1100106"/>
                <a:chOff x="6228184" y="2544918"/>
                <a:chExt cx="2605880" cy="1100106"/>
              </a:xfrm>
              <a:effectLst>
                <a:outerShdw blurRad="215900" dist="254000" dir="3540000" sx="94000" sy="94000" algn="ctr" rotWithShape="0">
                  <a:sysClr val="window" lastClr="FFFFFF">
                    <a:lumMod val="50000"/>
                  </a:sysClr>
                </a:outerShdw>
              </a:effectLst>
            </p:grpSpPr>
            <p:grpSp>
              <p:nvGrpSpPr>
                <p:cNvPr id="1002" name="Group 1001"/>
                <p:cNvGrpSpPr/>
                <p:nvPr/>
              </p:nvGrpSpPr>
              <p:grpSpPr>
                <a:xfrm>
                  <a:off x="6228184" y="2547496"/>
                  <a:ext cx="2575623" cy="1097528"/>
                  <a:chOff x="6391217" y="656655"/>
                  <a:chExt cx="2575623" cy="1097528"/>
                </a:xfrm>
              </p:grpSpPr>
              <p:sp>
                <p:nvSpPr>
                  <p:cNvPr id="1004" name="Cube 1003"/>
                  <p:cNvSpPr/>
                  <p:nvPr/>
                </p:nvSpPr>
                <p:spPr>
                  <a:xfrm>
                    <a:off x="6393394" y="793430"/>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05" name="Cube 1004"/>
                  <p:cNvSpPr/>
                  <p:nvPr/>
                </p:nvSpPr>
                <p:spPr>
                  <a:xfrm>
                    <a:off x="6391217" y="658177"/>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06" name="Freeform 1005"/>
                  <p:cNvSpPr/>
                  <p:nvPr/>
                </p:nvSpPr>
                <p:spPr>
                  <a:xfrm>
                    <a:off x="6834025" y="1198841"/>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07" name="Freeform 1006"/>
                  <p:cNvSpPr/>
                  <p:nvPr/>
                </p:nvSpPr>
                <p:spPr>
                  <a:xfrm>
                    <a:off x="7045233" y="99231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08" name="Freeform 1007"/>
                  <p:cNvSpPr/>
                  <p:nvPr/>
                </p:nvSpPr>
                <p:spPr>
                  <a:xfrm>
                    <a:off x="7246017" y="78581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09" name="Freeform 1008"/>
                  <p:cNvSpPr/>
                  <p:nvPr/>
                </p:nvSpPr>
                <p:spPr>
                  <a:xfrm>
                    <a:off x="7234070" y="1196936"/>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0" name="Freeform 1009"/>
                  <p:cNvSpPr/>
                  <p:nvPr/>
                </p:nvSpPr>
                <p:spPr>
                  <a:xfrm>
                    <a:off x="7441468" y="99231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1" name="Freeform 1010"/>
                  <p:cNvSpPr/>
                  <p:nvPr/>
                </p:nvSpPr>
                <p:spPr>
                  <a:xfrm>
                    <a:off x="7642252" y="78771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2" name="Freeform 1011"/>
                  <p:cNvSpPr/>
                  <p:nvPr/>
                </p:nvSpPr>
                <p:spPr>
                  <a:xfrm>
                    <a:off x="7627963" y="1198841"/>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3" name="Freeform 1012"/>
                  <p:cNvSpPr/>
                  <p:nvPr/>
                </p:nvSpPr>
                <p:spPr>
                  <a:xfrm>
                    <a:off x="7839171" y="992312"/>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4" name="Freeform 1013"/>
                  <p:cNvSpPr/>
                  <p:nvPr/>
                </p:nvSpPr>
                <p:spPr>
                  <a:xfrm>
                    <a:off x="8039955" y="78581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5" name="Freeform 1014"/>
                  <p:cNvSpPr/>
                  <p:nvPr/>
                </p:nvSpPr>
                <p:spPr>
                  <a:xfrm>
                    <a:off x="8011851" y="1196936"/>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6" name="Freeform 1015"/>
                  <p:cNvSpPr/>
                  <p:nvPr/>
                </p:nvSpPr>
                <p:spPr>
                  <a:xfrm>
                    <a:off x="8223059" y="990407"/>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7" name="Freeform 1016"/>
                  <p:cNvSpPr/>
                  <p:nvPr/>
                </p:nvSpPr>
                <p:spPr>
                  <a:xfrm>
                    <a:off x="8423843" y="78390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8" name="Freeform 1017"/>
                  <p:cNvSpPr/>
                  <p:nvPr/>
                </p:nvSpPr>
                <p:spPr>
                  <a:xfrm>
                    <a:off x="6525803" y="1204486"/>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19" name="Freeform 1018"/>
                  <p:cNvSpPr/>
                  <p:nvPr/>
                </p:nvSpPr>
                <p:spPr>
                  <a:xfrm>
                    <a:off x="6733200" y="999932"/>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20" name="Freeform 1019"/>
                  <p:cNvSpPr/>
                  <p:nvPr/>
                </p:nvSpPr>
                <p:spPr>
                  <a:xfrm>
                    <a:off x="6932378" y="793433"/>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21" name="Freeform 1020"/>
                  <p:cNvSpPr/>
                  <p:nvPr/>
                </p:nvSpPr>
                <p:spPr>
                  <a:xfrm>
                    <a:off x="7499737" y="1404474"/>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22" name="Freeform 1021"/>
                  <p:cNvSpPr/>
                  <p:nvPr/>
                </p:nvSpPr>
                <p:spPr>
                  <a:xfrm>
                    <a:off x="7876005" y="1402570"/>
                    <a:ext cx="342547" cy="78176"/>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06352"/>
                      <a:gd name="connsiteY0" fmla="*/ 88689 h 142946"/>
                      <a:gd name="connsiteX1" fmla="*/ 37183 w 306352"/>
                      <a:gd name="connsiteY1" fmla="*/ 0 h 142946"/>
                      <a:gd name="connsiteX2" fmla="*/ 306352 w 306352"/>
                      <a:gd name="connsiteY2" fmla="*/ 1835 h 142946"/>
                      <a:gd name="connsiteX3" fmla="*/ 164535 w 306352"/>
                      <a:gd name="connsiteY3" fmla="*/ 142946 h 142946"/>
                      <a:gd name="connsiteX4" fmla="*/ 0 w 306352"/>
                      <a:gd name="connsiteY4" fmla="*/ 88689 h 142946"/>
                      <a:gd name="connsiteX0" fmla="*/ 0 w 342547"/>
                      <a:gd name="connsiteY0" fmla="*/ 73449 h 142946"/>
                      <a:gd name="connsiteX1" fmla="*/ 73378 w 342547"/>
                      <a:gd name="connsiteY1" fmla="*/ 0 h 142946"/>
                      <a:gd name="connsiteX2" fmla="*/ 342547 w 342547"/>
                      <a:gd name="connsiteY2" fmla="*/ 1835 h 142946"/>
                      <a:gd name="connsiteX3" fmla="*/ 200730 w 342547"/>
                      <a:gd name="connsiteY3" fmla="*/ 142946 h 142946"/>
                      <a:gd name="connsiteX4" fmla="*/ 0 w 342547"/>
                      <a:gd name="connsiteY4" fmla="*/ 73449 h 142946"/>
                      <a:gd name="connsiteX0" fmla="*/ 0 w 342547"/>
                      <a:gd name="connsiteY0" fmla="*/ 73449 h 80081"/>
                      <a:gd name="connsiteX1" fmla="*/ 73378 w 342547"/>
                      <a:gd name="connsiteY1" fmla="*/ 0 h 80081"/>
                      <a:gd name="connsiteX2" fmla="*/ 342547 w 342547"/>
                      <a:gd name="connsiteY2" fmla="*/ 1835 h 80081"/>
                      <a:gd name="connsiteX3" fmla="*/ 248355 w 342547"/>
                      <a:gd name="connsiteY3" fmla="*/ 80081 h 80081"/>
                      <a:gd name="connsiteX4" fmla="*/ 0 w 342547"/>
                      <a:gd name="connsiteY4" fmla="*/ 73449 h 80081"/>
                      <a:gd name="connsiteX0" fmla="*/ 0 w 342547"/>
                      <a:gd name="connsiteY0" fmla="*/ 73449 h 76271"/>
                      <a:gd name="connsiteX1" fmla="*/ 73378 w 342547"/>
                      <a:gd name="connsiteY1" fmla="*/ 0 h 76271"/>
                      <a:gd name="connsiteX2" fmla="*/ 342547 w 342547"/>
                      <a:gd name="connsiteY2" fmla="*/ 1835 h 76271"/>
                      <a:gd name="connsiteX3" fmla="*/ 255975 w 342547"/>
                      <a:gd name="connsiteY3" fmla="*/ 76271 h 76271"/>
                      <a:gd name="connsiteX4" fmla="*/ 0 w 342547"/>
                      <a:gd name="connsiteY4" fmla="*/ 73449 h 76271"/>
                      <a:gd name="connsiteX0" fmla="*/ 0 w 342547"/>
                      <a:gd name="connsiteY0" fmla="*/ 73449 h 78176"/>
                      <a:gd name="connsiteX1" fmla="*/ 73378 w 342547"/>
                      <a:gd name="connsiteY1" fmla="*/ 0 h 78176"/>
                      <a:gd name="connsiteX2" fmla="*/ 342547 w 342547"/>
                      <a:gd name="connsiteY2" fmla="*/ 1835 h 78176"/>
                      <a:gd name="connsiteX3" fmla="*/ 275025 w 342547"/>
                      <a:gd name="connsiteY3" fmla="*/ 78176 h 78176"/>
                      <a:gd name="connsiteX4" fmla="*/ 0 w 342547"/>
                      <a:gd name="connsiteY4" fmla="*/ 73449 h 78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47" h="78176">
                        <a:moveTo>
                          <a:pt x="0" y="73449"/>
                        </a:moveTo>
                        <a:lnTo>
                          <a:pt x="73378" y="0"/>
                        </a:lnTo>
                        <a:lnTo>
                          <a:pt x="342547" y="1835"/>
                        </a:lnTo>
                        <a:lnTo>
                          <a:pt x="275025" y="78176"/>
                        </a:lnTo>
                        <a:lnTo>
                          <a:pt x="0" y="7344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23" name="Freeform 1022"/>
                  <p:cNvSpPr/>
                  <p:nvPr/>
                </p:nvSpPr>
                <p:spPr>
                  <a:xfrm>
                    <a:off x="6397577" y="1410120"/>
                    <a:ext cx="237772" cy="6589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317782"/>
                      <a:gd name="connsiteY0" fmla="*/ 138289 h 138289"/>
                      <a:gd name="connsiteX1" fmla="*/ 141958 w 317782"/>
                      <a:gd name="connsiteY1" fmla="*/ 70 h 138289"/>
                      <a:gd name="connsiteX2" fmla="*/ 317782 w 317782"/>
                      <a:gd name="connsiteY2" fmla="*/ 0 h 138289"/>
                      <a:gd name="connsiteX3" fmla="*/ 242640 w 317782"/>
                      <a:gd name="connsiteY3" fmla="*/ 43956 h 138289"/>
                      <a:gd name="connsiteX4" fmla="*/ 0 w 317782"/>
                      <a:gd name="connsiteY4" fmla="*/ 138289 h 138289"/>
                      <a:gd name="connsiteX0" fmla="*/ 0 w 317782"/>
                      <a:gd name="connsiteY0" fmla="*/ 138289 h 138289"/>
                      <a:gd name="connsiteX1" fmla="*/ 141958 w 317782"/>
                      <a:gd name="connsiteY1" fmla="*/ 70 h 138289"/>
                      <a:gd name="connsiteX2" fmla="*/ 317782 w 317782"/>
                      <a:gd name="connsiteY2" fmla="*/ 0 h 138289"/>
                      <a:gd name="connsiteX3" fmla="*/ 261690 w 317782"/>
                      <a:gd name="connsiteY3" fmla="*/ 61101 h 138289"/>
                      <a:gd name="connsiteX4" fmla="*/ 0 w 317782"/>
                      <a:gd name="connsiteY4" fmla="*/ 138289 h 138289"/>
                      <a:gd name="connsiteX0" fmla="*/ 0 w 237772"/>
                      <a:gd name="connsiteY0" fmla="*/ 65899 h 65899"/>
                      <a:gd name="connsiteX1" fmla="*/ 61948 w 237772"/>
                      <a:gd name="connsiteY1" fmla="*/ 70 h 65899"/>
                      <a:gd name="connsiteX2" fmla="*/ 237772 w 237772"/>
                      <a:gd name="connsiteY2" fmla="*/ 0 h 65899"/>
                      <a:gd name="connsiteX3" fmla="*/ 181680 w 237772"/>
                      <a:gd name="connsiteY3" fmla="*/ 61101 h 65899"/>
                      <a:gd name="connsiteX4" fmla="*/ 0 w 237772"/>
                      <a:gd name="connsiteY4" fmla="*/ 65899 h 65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72" h="65899">
                        <a:moveTo>
                          <a:pt x="0" y="65899"/>
                        </a:moveTo>
                        <a:lnTo>
                          <a:pt x="61948" y="70"/>
                        </a:lnTo>
                        <a:lnTo>
                          <a:pt x="237772" y="0"/>
                        </a:lnTo>
                        <a:lnTo>
                          <a:pt x="181680" y="61101"/>
                        </a:lnTo>
                        <a:lnTo>
                          <a:pt x="0" y="6589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33" name="Freeform 1032"/>
                  <p:cNvSpPr/>
                  <p:nvPr/>
                </p:nvSpPr>
                <p:spPr>
                  <a:xfrm>
                    <a:off x="7100512" y="1403405"/>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34" name="Freeform 1033"/>
                  <p:cNvSpPr/>
                  <p:nvPr/>
                </p:nvSpPr>
                <p:spPr>
                  <a:xfrm>
                    <a:off x="6704625" y="1405774"/>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35" name="Freeform 1034"/>
                  <p:cNvSpPr/>
                  <p:nvPr/>
                </p:nvSpPr>
                <p:spPr>
                  <a:xfrm>
                    <a:off x="7450640" y="657419"/>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36" name="Freeform 1035"/>
                  <p:cNvSpPr/>
                  <p:nvPr/>
                </p:nvSpPr>
                <p:spPr>
                  <a:xfrm>
                    <a:off x="8628466" y="657420"/>
                    <a:ext cx="336832" cy="67734"/>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414937"/>
                      <a:gd name="connsiteY0" fmla="*/ 144004 h 144004"/>
                      <a:gd name="connsiteX1" fmla="*/ 67663 w 414937"/>
                      <a:gd name="connsiteY1" fmla="*/ 76270 h 144004"/>
                      <a:gd name="connsiteX2" fmla="*/ 414937 w 414937"/>
                      <a:gd name="connsiteY2" fmla="*/ 0 h 144004"/>
                      <a:gd name="connsiteX3" fmla="*/ 273120 w 414937"/>
                      <a:gd name="connsiteY3" fmla="*/ 141111 h 144004"/>
                      <a:gd name="connsiteX4" fmla="*/ 0 w 414937"/>
                      <a:gd name="connsiteY4" fmla="*/ 144004 h 144004"/>
                      <a:gd name="connsiteX0" fmla="*/ 0 w 336832"/>
                      <a:gd name="connsiteY0" fmla="*/ 67734 h 67734"/>
                      <a:gd name="connsiteX1" fmla="*/ 67663 w 336832"/>
                      <a:gd name="connsiteY1" fmla="*/ 0 h 67734"/>
                      <a:gd name="connsiteX2" fmla="*/ 336832 w 336832"/>
                      <a:gd name="connsiteY2" fmla="*/ 7550 h 67734"/>
                      <a:gd name="connsiteX3" fmla="*/ 273120 w 336832"/>
                      <a:gd name="connsiteY3" fmla="*/ 64841 h 67734"/>
                      <a:gd name="connsiteX4" fmla="*/ 0 w 336832"/>
                      <a:gd name="connsiteY4" fmla="*/ 67734 h 67734"/>
                      <a:gd name="connsiteX0" fmla="*/ 0 w 336832"/>
                      <a:gd name="connsiteY0" fmla="*/ 67734 h 67734"/>
                      <a:gd name="connsiteX1" fmla="*/ 67663 w 336832"/>
                      <a:gd name="connsiteY1" fmla="*/ 0 h 67734"/>
                      <a:gd name="connsiteX2" fmla="*/ 336832 w 336832"/>
                      <a:gd name="connsiteY2" fmla="*/ 1835 h 67734"/>
                      <a:gd name="connsiteX3" fmla="*/ 273120 w 336832"/>
                      <a:gd name="connsiteY3" fmla="*/ 64841 h 67734"/>
                      <a:gd name="connsiteX4" fmla="*/ 0 w 336832"/>
                      <a:gd name="connsiteY4" fmla="*/ 67734 h 67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7734">
                        <a:moveTo>
                          <a:pt x="0" y="67734"/>
                        </a:moveTo>
                        <a:lnTo>
                          <a:pt x="67663" y="0"/>
                        </a:lnTo>
                        <a:lnTo>
                          <a:pt x="336832" y="1835"/>
                        </a:lnTo>
                        <a:lnTo>
                          <a:pt x="273120" y="64841"/>
                        </a:lnTo>
                        <a:lnTo>
                          <a:pt x="0" y="67734"/>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37" name="Freeform 1036"/>
                  <p:cNvSpPr/>
                  <p:nvPr/>
                </p:nvSpPr>
                <p:spPr>
                  <a:xfrm>
                    <a:off x="7137000" y="657489"/>
                    <a:ext cx="247297" cy="7246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247297"/>
                      <a:gd name="connsiteY0" fmla="*/ 138219 h 141041"/>
                      <a:gd name="connsiteX1" fmla="*/ 141958 w 247297"/>
                      <a:gd name="connsiteY1" fmla="*/ 0 h 141041"/>
                      <a:gd name="connsiteX2" fmla="*/ 247297 w 247297"/>
                      <a:gd name="connsiteY2" fmla="*/ 72320 h 141041"/>
                      <a:gd name="connsiteX3" fmla="*/ 175965 w 247297"/>
                      <a:gd name="connsiteY3" fmla="*/ 141041 h 141041"/>
                      <a:gd name="connsiteX4" fmla="*/ 0 w 247297"/>
                      <a:gd name="connsiteY4" fmla="*/ 138219 h 141041"/>
                      <a:gd name="connsiteX0" fmla="*/ 0 w 247297"/>
                      <a:gd name="connsiteY0" fmla="*/ 69639 h 72461"/>
                      <a:gd name="connsiteX1" fmla="*/ 69568 w 247297"/>
                      <a:gd name="connsiteY1" fmla="*/ 0 h 72461"/>
                      <a:gd name="connsiteX2" fmla="*/ 247297 w 247297"/>
                      <a:gd name="connsiteY2" fmla="*/ 3740 h 72461"/>
                      <a:gd name="connsiteX3" fmla="*/ 175965 w 247297"/>
                      <a:gd name="connsiteY3" fmla="*/ 72461 h 72461"/>
                      <a:gd name="connsiteX4" fmla="*/ 0 w 247297"/>
                      <a:gd name="connsiteY4" fmla="*/ 69639 h 72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297" h="72461">
                        <a:moveTo>
                          <a:pt x="0" y="69639"/>
                        </a:moveTo>
                        <a:lnTo>
                          <a:pt x="69568" y="0"/>
                        </a:lnTo>
                        <a:lnTo>
                          <a:pt x="247297" y="3740"/>
                        </a:lnTo>
                        <a:lnTo>
                          <a:pt x="175965" y="72461"/>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38" name="Freeform 1037"/>
                  <p:cNvSpPr/>
                  <p:nvPr/>
                </p:nvSpPr>
                <p:spPr>
                  <a:xfrm>
                    <a:off x="7851038" y="657037"/>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39" name="Freeform 1038"/>
                  <p:cNvSpPr/>
                  <p:nvPr/>
                </p:nvSpPr>
                <p:spPr>
                  <a:xfrm>
                    <a:off x="8246836" y="656655"/>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rgbClr val="C0504D">
                      <a:lumMod val="75000"/>
                    </a:srgb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003" name="Freeform 1002"/>
                <p:cNvSpPr/>
                <p:nvPr/>
              </p:nvSpPr>
              <p:spPr>
                <a:xfrm>
                  <a:off x="6243264" y="2544918"/>
                  <a:ext cx="2590800" cy="822960"/>
                </a:xfrm>
                <a:custGeom>
                  <a:avLst/>
                  <a:gdLst>
                    <a:gd name="connsiteX0" fmla="*/ 0 w 2590800"/>
                    <a:gd name="connsiteY0" fmla="*/ 816864 h 822960"/>
                    <a:gd name="connsiteX1" fmla="*/ 822960 w 2590800"/>
                    <a:gd name="connsiteY1" fmla="*/ 0 h 822960"/>
                    <a:gd name="connsiteX2" fmla="*/ 2590800 w 2590800"/>
                    <a:gd name="connsiteY2" fmla="*/ 6096 h 822960"/>
                    <a:gd name="connsiteX3" fmla="*/ 1755648 w 2590800"/>
                    <a:gd name="connsiteY3" fmla="*/ 822960 h 822960"/>
                    <a:gd name="connsiteX4" fmla="*/ 0 w 2590800"/>
                    <a:gd name="connsiteY4" fmla="*/ 816864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800" h="822960">
                      <a:moveTo>
                        <a:pt x="0" y="816864"/>
                      </a:moveTo>
                      <a:lnTo>
                        <a:pt x="822960" y="0"/>
                      </a:lnTo>
                      <a:lnTo>
                        <a:pt x="2590800" y="6096"/>
                      </a:lnTo>
                      <a:lnTo>
                        <a:pt x="1755648" y="822960"/>
                      </a:lnTo>
                      <a:lnTo>
                        <a:pt x="0" y="816864"/>
                      </a:lnTo>
                      <a:close/>
                    </a:path>
                  </a:pathLst>
                </a:custGeom>
                <a:solidFill>
                  <a:sysClr val="windowText" lastClr="000000">
                    <a:lumMod val="50000"/>
                    <a:lumOff val="50000"/>
                    <a:alpha val="52000"/>
                  </a:sys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551" name="Group 550"/>
              <p:cNvGrpSpPr/>
              <p:nvPr/>
            </p:nvGrpSpPr>
            <p:grpSpPr>
              <a:xfrm>
                <a:off x="4939915" y="2545914"/>
                <a:ext cx="2591965" cy="1097568"/>
                <a:chOff x="1960026" y="4860228"/>
                <a:chExt cx="2591965" cy="1097568"/>
              </a:xfrm>
              <a:effectLst>
                <a:outerShdw blurRad="215900" dist="254000" dir="3540000" sx="94000" sy="94000" algn="ctr" rotWithShape="0">
                  <a:sysClr val="window" lastClr="FFFFFF">
                    <a:lumMod val="50000"/>
                  </a:sysClr>
                </a:outerShdw>
              </a:effectLst>
            </p:grpSpPr>
            <p:grpSp>
              <p:nvGrpSpPr>
                <p:cNvPr id="973" name="Group 972"/>
                <p:cNvGrpSpPr/>
                <p:nvPr/>
              </p:nvGrpSpPr>
              <p:grpSpPr>
                <a:xfrm>
                  <a:off x="1960026" y="4860268"/>
                  <a:ext cx="2575623" cy="1097528"/>
                  <a:chOff x="2954361" y="683967"/>
                  <a:chExt cx="2575623" cy="1097528"/>
                </a:xfrm>
              </p:grpSpPr>
              <p:sp>
                <p:nvSpPr>
                  <p:cNvPr id="975" name="Cube 974"/>
                  <p:cNvSpPr/>
                  <p:nvPr/>
                </p:nvSpPr>
                <p:spPr>
                  <a:xfrm>
                    <a:off x="2956538" y="820742"/>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76" name="Cube 975"/>
                  <p:cNvSpPr/>
                  <p:nvPr/>
                </p:nvSpPr>
                <p:spPr>
                  <a:xfrm>
                    <a:off x="2954361" y="685489"/>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77" name="Freeform 976"/>
                  <p:cNvSpPr/>
                  <p:nvPr/>
                </p:nvSpPr>
                <p:spPr>
                  <a:xfrm>
                    <a:off x="3397169" y="122615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78" name="Freeform 977"/>
                  <p:cNvSpPr/>
                  <p:nvPr/>
                </p:nvSpPr>
                <p:spPr>
                  <a:xfrm>
                    <a:off x="3608377" y="1019624"/>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79" name="Freeform 978"/>
                  <p:cNvSpPr/>
                  <p:nvPr/>
                </p:nvSpPr>
                <p:spPr>
                  <a:xfrm>
                    <a:off x="3809161" y="813125"/>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0" name="Freeform 979"/>
                  <p:cNvSpPr/>
                  <p:nvPr/>
                </p:nvSpPr>
                <p:spPr>
                  <a:xfrm>
                    <a:off x="3797214" y="122424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1" name="Freeform 980"/>
                  <p:cNvSpPr/>
                  <p:nvPr/>
                </p:nvSpPr>
                <p:spPr>
                  <a:xfrm>
                    <a:off x="4004612" y="1019624"/>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2" name="Freeform 981"/>
                  <p:cNvSpPr/>
                  <p:nvPr/>
                </p:nvSpPr>
                <p:spPr>
                  <a:xfrm>
                    <a:off x="4205396" y="815030"/>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3" name="Freeform 982"/>
                  <p:cNvSpPr/>
                  <p:nvPr/>
                </p:nvSpPr>
                <p:spPr>
                  <a:xfrm>
                    <a:off x="4191107" y="1226153"/>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4" name="Freeform 983"/>
                  <p:cNvSpPr/>
                  <p:nvPr/>
                </p:nvSpPr>
                <p:spPr>
                  <a:xfrm>
                    <a:off x="4402315" y="1019624"/>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5" name="Freeform 984"/>
                  <p:cNvSpPr/>
                  <p:nvPr/>
                </p:nvSpPr>
                <p:spPr>
                  <a:xfrm>
                    <a:off x="4603099" y="813125"/>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6" name="Freeform 985"/>
                  <p:cNvSpPr/>
                  <p:nvPr/>
                </p:nvSpPr>
                <p:spPr>
                  <a:xfrm>
                    <a:off x="4574995" y="1224248"/>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7" name="Freeform 986"/>
                  <p:cNvSpPr/>
                  <p:nvPr/>
                </p:nvSpPr>
                <p:spPr>
                  <a:xfrm>
                    <a:off x="4786203" y="1017719"/>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8" name="Freeform 987"/>
                  <p:cNvSpPr/>
                  <p:nvPr/>
                </p:nvSpPr>
                <p:spPr>
                  <a:xfrm>
                    <a:off x="4986987" y="811220"/>
                    <a:ext cx="414937" cy="1458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4937" h="145839">
                        <a:moveTo>
                          <a:pt x="0" y="145839"/>
                        </a:moveTo>
                        <a:lnTo>
                          <a:pt x="145768" y="0"/>
                        </a:lnTo>
                        <a:lnTo>
                          <a:pt x="414937" y="1835"/>
                        </a:lnTo>
                        <a:lnTo>
                          <a:pt x="273120" y="142946"/>
                        </a:lnTo>
                        <a:lnTo>
                          <a:pt x="0" y="1458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89" name="Freeform 988"/>
                  <p:cNvSpPr/>
                  <p:nvPr/>
                </p:nvSpPr>
                <p:spPr>
                  <a:xfrm>
                    <a:off x="3088947" y="1231798"/>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0" name="Freeform 989"/>
                  <p:cNvSpPr/>
                  <p:nvPr/>
                </p:nvSpPr>
                <p:spPr>
                  <a:xfrm>
                    <a:off x="3296344" y="1027244"/>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1" name="Freeform 990"/>
                  <p:cNvSpPr/>
                  <p:nvPr/>
                </p:nvSpPr>
                <p:spPr>
                  <a:xfrm>
                    <a:off x="3500179" y="820745"/>
                    <a:ext cx="317782" cy="14111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82" h="141111">
                        <a:moveTo>
                          <a:pt x="0" y="138289"/>
                        </a:moveTo>
                        <a:lnTo>
                          <a:pt x="141958" y="70"/>
                        </a:lnTo>
                        <a:lnTo>
                          <a:pt x="317782" y="0"/>
                        </a:lnTo>
                        <a:lnTo>
                          <a:pt x="175965" y="141111"/>
                        </a:lnTo>
                        <a:lnTo>
                          <a:pt x="0" y="13828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2" name="Freeform 991"/>
                  <p:cNvSpPr/>
                  <p:nvPr/>
                </p:nvSpPr>
                <p:spPr>
                  <a:xfrm>
                    <a:off x="4062881" y="1431786"/>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3" name="Freeform 992"/>
                  <p:cNvSpPr/>
                  <p:nvPr/>
                </p:nvSpPr>
                <p:spPr>
                  <a:xfrm>
                    <a:off x="4439149" y="1429882"/>
                    <a:ext cx="342547" cy="78176"/>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06352"/>
                      <a:gd name="connsiteY0" fmla="*/ 88689 h 142946"/>
                      <a:gd name="connsiteX1" fmla="*/ 37183 w 306352"/>
                      <a:gd name="connsiteY1" fmla="*/ 0 h 142946"/>
                      <a:gd name="connsiteX2" fmla="*/ 306352 w 306352"/>
                      <a:gd name="connsiteY2" fmla="*/ 1835 h 142946"/>
                      <a:gd name="connsiteX3" fmla="*/ 164535 w 306352"/>
                      <a:gd name="connsiteY3" fmla="*/ 142946 h 142946"/>
                      <a:gd name="connsiteX4" fmla="*/ 0 w 306352"/>
                      <a:gd name="connsiteY4" fmla="*/ 88689 h 142946"/>
                      <a:gd name="connsiteX0" fmla="*/ 0 w 342547"/>
                      <a:gd name="connsiteY0" fmla="*/ 73449 h 142946"/>
                      <a:gd name="connsiteX1" fmla="*/ 73378 w 342547"/>
                      <a:gd name="connsiteY1" fmla="*/ 0 h 142946"/>
                      <a:gd name="connsiteX2" fmla="*/ 342547 w 342547"/>
                      <a:gd name="connsiteY2" fmla="*/ 1835 h 142946"/>
                      <a:gd name="connsiteX3" fmla="*/ 200730 w 342547"/>
                      <a:gd name="connsiteY3" fmla="*/ 142946 h 142946"/>
                      <a:gd name="connsiteX4" fmla="*/ 0 w 342547"/>
                      <a:gd name="connsiteY4" fmla="*/ 73449 h 142946"/>
                      <a:gd name="connsiteX0" fmla="*/ 0 w 342547"/>
                      <a:gd name="connsiteY0" fmla="*/ 73449 h 80081"/>
                      <a:gd name="connsiteX1" fmla="*/ 73378 w 342547"/>
                      <a:gd name="connsiteY1" fmla="*/ 0 h 80081"/>
                      <a:gd name="connsiteX2" fmla="*/ 342547 w 342547"/>
                      <a:gd name="connsiteY2" fmla="*/ 1835 h 80081"/>
                      <a:gd name="connsiteX3" fmla="*/ 248355 w 342547"/>
                      <a:gd name="connsiteY3" fmla="*/ 80081 h 80081"/>
                      <a:gd name="connsiteX4" fmla="*/ 0 w 342547"/>
                      <a:gd name="connsiteY4" fmla="*/ 73449 h 80081"/>
                      <a:gd name="connsiteX0" fmla="*/ 0 w 342547"/>
                      <a:gd name="connsiteY0" fmla="*/ 73449 h 76271"/>
                      <a:gd name="connsiteX1" fmla="*/ 73378 w 342547"/>
                      <a:gd name="connsiteY1" fmla="*/ 0 h 76271"/>
                      <a:gd name="connsiteX2" fmla="*/ 342547 w 342547"/>
                      <a:gd name="connsiteY2" fmla="*/ 1835 h 76271"/>
                      <a:gd name="connsiteX3" fmla="*/ 255975 w 342547"/>
                      <a:gd name="connsiteY3" fmla="*/ 76271 h 76271"/>
                      <a:gd name="connsiteX4" fmla="*/ 0 w 342547"/>
                      <a:gd name="connsiteY4" fmla="*/ 73449 h 76271"/>
                      <a:gd name="connsiteX0" fmla="*/ 0 w 342547"/>
                      <a:gd name="connsiteY0" fmla="*/ 73449 h 78176"/>
                      <a:gd name="connsiteX1" fmla="*/ 73378 w 342547"/>
                      <a:gd name="connsiteY1" fmla="*/ 0 h 78176"/>
                      <a:gd name="connsiteX2" fmla="*/ 342547 w 342547"/>
                      <a:gd name="connsiteY2" fmla="*/ 1835 h 78176"/>
                      <a:gd name="connsiteX3" fmla="*/ 275025 w 342547"/>
                      <a:gd name="connsiteY3" fmla="*/ 78176 h 78176"/>
                      <a:gd name="connsiteX4" fmla="*/ 0 w 342547"/>
                      <a:gd name="connsiteY4" fmla="*/ 73449 h 78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2547" h="78176">
                        <a:moveTo>
                          <a:pt x="0" y="73449"/>
                        </a:moveTo>
                        <a:lnTo>
                          <a:pt x="73378" y="0"/>
                        </a:lnTo>
                        <a:lnTo>
                          <a:pt x="342547" y="1835"/>
                        </a:lnTo>
                        <a:lnTo>
                          <a:pt x="275025" y="78176"/>
                        </a:lnTo>
                        <a:lnTo>
                          <a:pt x="0" y="7344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4" name="Freeform 993"/>
                  <p:cNvSpPr/>
                  <p:nvPr/>
                </p:nvSpPr>
                <p:spPr>
                  <a:xfrm>
                    <a:off x="2960721" y="1437432"/>
                    <a:ext cx="237772" cy="6589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317782"/>
                      <a:gd name="connsiteY0" fmla="*/ 138289 h 138289"/>
                      <a:gd name="connsiteX1" fmla="*/ 141958 w 317782"/>
                      <a:gd name="connsiteY1" fmla="*/ 70 h 138289"/>
                      <a:gd name="connsiteX2" fmla="*/ 317782 w 317782"/>
                      <a:gd name="connsiteY2" fmla="*/ 0 h 138289"/>
                      <a:gd name="connsiteX3" fmla="*/ 242640 w 317782"/>
                      <a:gd name="connsiteY3" fmla="*/ 43956 h 138289"/>
                      <a:gd name="connsiteX4" fmla="*/ 0 w 317782"/>
                      <a:gd name="connsiteY4" fmla="*/ 138289 h 138289"/>
                      <a:gd name="connsiteX0" fmla="*/ 0 w 317782"/>
                      <a:gd name="connsiteY0" fmla="*/ 138289 h 138289"/>
                      <a:gd name="connsiteX1" fmla="*/ 141958 w 317782"/>
                      <a:gd name="connsiteY1" fmla="*/ 70 h 138289"/>
                      <a:gd name="connsiteX2" fmla="*/ 317782 w 317782"/>
                      <a:gd name="connsiteY2" fmla="*/ 0 h 138289"/>
                      <a:gd name="connsiteX3" fmla="*/ 261690 w 317782"/>
                      <a:gd name="connsiteY3" fmla="*/ 61101 h 138289"/>
                      <a:gd name="connsiteX4" fmla="*/ 0 w 317782"/>
                      <a:gd name="connsiteY4" fmla="*/ 138289 h 138289"/>
                      <a:gd name="connsiteX0" fmla="*/ 0 w 237772"/>
                      <a:gd name="connsiteY0" fmla="*/ 65899 h 65899"/>
                      <a:gd name="connsiteX1" fmla="*/ 61948 w 237772"/>
                      <a:gd name="connsiteY1" fmla="*/ 70 h 65899"/>
                      <a:gd name="connsiteX2" fmla="*/ 237772 w 237772"/>
                      <a:gd name="connsiteY2" fmla="*/ 0 h 65899"/>
                      <a:gd name="connsiteX3" fmla="*/ 181680 w 237772"/>
                      <a:gd name="connsiteY3" fmla="*/ 61101 h 65899"/>
                      <a:gd name="connsiteX4" fmla="*/ 0 w 237772"/>
                      <a:gd name="connsiteY4" fmla="*/ 65899 h 65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772" h="65899">
                        <a:moveTo>
                          <a:pt x="0" y="65899"/>
                        </a:moveTo>
                        <a:lnTo>
                          <a:pt x="61948" y="70"/>
                        </a:lnTo>
                        <a:lnTo>
                          <a:pt x="237772" y="0"/>
                        </a:lnTo>
                        <a:lnTo>
                          <a:pt x="181680" y="61101"/>
                        </a:lnTo>
                        <a:lnTo>
                          <a:pt x="0" y="6589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5" name="Freeform 994"/>
                  <p:cNvSpPr/>
                  <p:nvPr/>
                </p:nvSpPr>
                <p:spPr>
                  <a:xfrm>
                    <a:off x="3663656" y="1430717"/>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6" name="Freeform 995"/>
                  <p:cNvSpPr/>
                  <p:nvPr/>
                </p:nvSpPr>
                <p:spPr>
                  <a:xfrm>
                    <a:off x="3267769" y="1433086"/>
                    <a:ext cx="334927"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294922"/>
                      <a:gd name="connsiteY0" fmla="*/ 67734 h 142946"/>
                      <a:gd name="connsiteX1" fmla="*/ 25753 w 294922"/>
                      <a:gd name="connsiteY1" fmla="*/ 0 h 142946"/>
                      <a:gd name="connsiteX2" fmla="*/ 294922 w 294922"/>
                      <a:gd name="connsiteY2" fmla="*/ 1835 h 142946"/>
                      <a:gd name="connsiteX3" fmla="*/ 153105 w 294922"/>
                      <a:gd name="connsiteY3" fmla="*/ 142946 h 142946"/>
                      <a:gd name="connsiteX4" fmla="*/ 0 w 294922"/>
                      <a:gd name="connsiteY4" fmla="*/ 67734 h 142946"/>
                      <a:gd name="connsiteX0" fmla="*/ 0 w 334927"/>
                      <a:gd name="connsiteY0" fmla="*/ 69639 h 142946"/>
                      <a:gd name="connsiteX1" fmla="*/ 65758 w 334927"/>
                      <a:gd name="connsiteY1" fmla="*/ 0 h 142946"/>
                      <a:gd name="connsiteX2" fmla="*/ 334927 w 334927"/>
                      <a:gd name="connsiteY2" fmla="*/ 1835 h 142946"/>
                      <a:gd name="connsiteX3" fmla="*/ 193110 w 334927"/>
                      <a:gd name="connsiteY3" fmla="*/ 142946 h 142946"/>
                      <a:gd name="connsiteX4" fmla="*/ 0 w 334927"/>
                      <a:gd name="connsiteY4" fmla="*/ 69639 h 142946"/>
                      <a:gd name="connsiteX0" fmla="*/ 0 w 334927"/>
                      <a:gd name="connsiteY0" fmla="*/ 69639 h 69639"/>
                      <a:gd name="connsiteX1" fmla="*/ 65758 w 334927"/>
                      <a:gd name="connsiteY1" fmla="*/ 0 h 69639"/>
                      <a:gd name="connsiteX2" fmla="*/ 334927 w 334927"/>
                      <a:gd name="connsiteY2" fmla="*/ 1835 h 69639"/>
                      <a:gd name="connsiteX3" fmla="*/ 240735 w 334927"/>
                      <a:gd name="connsiteY3" fmla="*/ 51506 h 69639"/>
                      <a:gd name="connsiteX4" fmla="*/ 0 w 334927"/>
                      <a:gd name="connsiteY4" fmla="*/ 69639 h 69639"/>
                      <a:gd name="connsiteX0" fmla="*/ 0 w 334927"/>
                      <a:gd name="connsiteY0" fmla="*/ 69639 h 69639"/>
                      <a:gd name="connsiteX1" fmla="*/ 65758 w 334927"/>
                      <a:gd name="connsiteY1" fmla="*/ 0 h 69639"/>
                      <a:gd name="connsiteX2" fmla="*/ 334927 w 334927"/>
                      <a:gd name="connsiteY2" fmla="*/ 1835 h 69639"/>
                      <a:gd name="connsiteX3" fmla="*/ 273120 w 334927"/>
                      <a:gd name="connsiteY3" fmla="*/ 68651 h 69639"/>
                      <a:gd name="connsiteX4" fmla="*/ 0 w 334927"/>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27" h="69639">
                        <a:moveTo>
                          <a:pt x="0" y="69639"/>
                        </a:moveTo>
                        <a:lnTo>
                          <a:pt x="65758" y="0"/>
                        </a:lnTo>
                        <a:lnTo>
                          <a:pt x="334927" y="1835"/>
                        </a:lnTo>
                        <a:lnTo>
                          <a:pt x="273120" y="68651"/>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7" name="Freeform 996"/>
                  <p:cNvSpPr/>
                  <p:nvPr/>
                </p:nvSpPr>
                <p:spPr>
                  <a:xfrm>
                    <a:off x="4013784" y="684731"/>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8" name="Freeform 997"/>
                  <p:cNvSpPr/>
                  <p:nvPr/>
                </p:nvSpPr>
                <p:spPr>
                  <a:xfrm>
                    <a:off x="5191610" y="684732"/>
                    <a:ext cx="336832" cy="67734"/>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414937"/>
                      <a:gd name="connsiteY0" fmla="*/ 144004 h 144004"/>
                      <a:gd name="connsiteX1" fmla="*/ 67663 w 414937"/>
                      <a:gd name="connsiteY1" fmla="*/ 76270 h 144004"/>
                      <a:gd name="connsiteX2" fmla="*/ 414937 w 414937"/>
                      <a:gd name="connsiteY2" fmla="*/ 0 h 144004"/>
                      <a:gd name="connsiteX3" fmla="*/ 273120 w 414937"/>
                      <a:gd name="connsiteY3" fmla="*/ 141111 h 144004"/>
                      <a:gd name="connsiteX4" fmla="*/ 0 w 414937"/>
                      <a:gd name="connsiteY4" fmla="*/ 144004 h 144004"/>
                      <a:gd name="connsiteX0" fmla="*/ 0 w 336832"/>
                      <a:gd name="connsiteY0" fmla="*/ 67734 h 67734"/>
                      <a:gd name="connsiteX1" fmla="*/ 67663 w 336832"/>
                      <a:gd name="connsiteY1" fmla="*/ 0 h 67734"/>
                      <a:gd name="connsiteX2" fmla="*/ 336832 w 336832"/>
                      <a:gd name="connsiteY2" fmla="*/ 7550 h 67734"/>
                      <a:gd name="connsiteX3" fmla="*/ 273120 w 336832"/>
                      <a:gd name="connsiteY3" fmla="*/ 64841 h 67734"/>
                      <a:gd name="connsiteX4" fmla="*/ 0 w 336832"/>
                      <a:gd name="connsiteY4" fmla="*/ 67734 h 67734"/>
                      <a:gd name="connsiteX0" fmla="*/ 0 w 336832"/>
                      <a:gd name="connsiteY0" fmla="*/ 67734 h 67734"/>
                      <a:gd name="connsiteX1" fmla="*/ 67663 w 336832"/>
                      <a:gd name="connsiteY1" fmla="*/ 0 h 67734"/>
                      <a:gd name="connsiteX2" fmla="*/ 336832 w 336832"/>
                      <a:gd name="connsiteY2" fmla="*/ 1835 h 67734"/>
                      <a:gd name="connsiteX3" fmla="*/ 273120 w 336832"/>
                      <a:gd name="connsiteY3" fmla="*/ 64841 h 67734"/>
                      <a:gd name="connsiteX4" fmla="*/ 0 w 336832"/>
                      <a:gd name="connsiteY4" fmla="*/ 67734 h 67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7734">
                        <a:moveTo>
                          <a:pt x="0" y="67734"/>
                        </a:moveTo>
                        <a:lnTo>
                          <a:pt x="67663" y="0"/>
                        </a:lnTo>
                        <a:lnTo>
                          <a:pt x="336832" y="1835"/>
                        </a:lnTo>
                        <a:lnTo>
                          <a:pt x="273120" y="64841"/>
                        </a:lnTo>
                        <a:lnTo>
                          <a:pt x="0" y="67734"/>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99" name="Freeform 998"/>
                  <p:cNvSpPr/>
                  <p:nvPr/>
                </p:nvSpPr>
                <p:spPr>
                  <a:xfrm>
                    <a:off x="3704801" y="684801"/>
                    <a:ext cx="247297" cy="72461"/>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23497"/>
                      <a:gd name="connsiteY0" fmla="*/ 147744 h 147744"/>
                      <a:gd name="connsiteX1" fmla="*/ 54328 w 323497"/>
                      <a:gd name="connsiteY1" fmla="*/ 0 h 147744"/>
                      <a:gd name="connsiteX2" fmla="*/ 323497 w 323497"/>
                      <a:gd name="connsiteY2" fmla="*/ 1835 h 147744"/>
                      <a:gd name="connsiteX3" fmla="*/ 181680 w 323497"/>
                      <a:gd name="connsiteY3" fmla="*/ 142946 h 147744"/>
                      <a:gd name="connsiteX4" fmla="*/ 0 w 323497"/>
                      <a:gd name="connsiteY4" fmla="*/ 147744 h 147744"/>
                      <a:gd name="connsiteX0" fmla="*/ 0 w 323497"/>
                      <a:gd name="connsiteY0" fmla="*/ 145909 h 145909"/>
                      <a:gd name="connsiteX1" fmla="*/ 147673 w 323497"/>
                      <a:gd name="connsiteY1" fmla="*/ 70 h 145909"/>
                      <a:gd name="connsiteX2" fmla="*/ 323497 w 323497"/>
                      <a:gd name="connsiteY2" fmla="*/ 0 h 145909"/>
                      <a:gd name="connsiteX3" fmla="*/ 181680 w 323497"/>
                      <a:gd name="connsiteY3" fmla="*/ 141111 h 145909"/>
                      <a:gd name="connsiteX4" fmla="*/ 0 w 323497"/>
                      <a:gd name="connsiteY4" fmla="*/ 145909 h 145909"/>
                      <a:gd name="connsiteX0" fmla="*/ 0 w 317782"/>
                      <a:gd name="connsiteY0" fmla="*/ 144004 h 144004"/>
                      <a:gd name="connsiteX1" fmla="*/ 141958 w 317782"/>
                      <a:gd name="connsiteY1" fmla="*/ 70 h 144004"/>
                      <a:gd name="connsiteX2" fmla="*/ 317782 w 317782"/>
                      <a:gd name="connsiteY2" fmla="*/ 0 h 144004"/>
                      <a:gd name="connsiteX3" fmla="*/ 175965 w 317782"/>
                      <a:gd name="connsiteY3" fmla="*/ 141111 h 144004"/>
                      <a:gd name="connsiteX4" fmla="*/ 0 w 317782"/>
                      <a:gd name="connsiteY4" fmla="*/ 144004 h 144004"/>
                      <a:gd name="connsiteX0" fmla="*/ 0 w 313972"/>
                      <a:gd name="connsiteY0" fmla="*/ 130669 h 141111"/>
                      <a:gd name="connsiteX1" fmla="*/ 138148 w 313972"/>
                      <a:gd name="connsiteY1" fmla="*/ 70 h 141111"/>
                      <a:gd name="connsiteX2" fmla="*/ 313972 w 313972"/>
                      <a:gd name="connsiteY2" fmla="*/ 0 h 141111"/>
                      <a:gd name="connsiteX3" fmla="*/ 172155 w 313972"/>
                      <a:gd name="connsiteY3" fmla="*/ 141111 h 141111"/>
                      <a:gd name="connsiteX4" fmla="*/ 0 w 313972"/>
                      <a:gd name="connsiteY4" fmla="*/ 130669 h 141111"/>
                      <a:gd name="connsiteX0" fmla="*/ 0 w 317782"/>
                      <a:gd name="connsiteY0" fmla="*/ 138289 h 141111"/>
                      <a:gd name="connsiteX1" fmla="*/ 141958 w 317782"/>
                      <a:gd name="connsiteY1" fmla="*/ 70 h 141111"/>
                      <a:gd name="connsiteX2" fmla="*/ 317782 w 317782"/>
                      <a:gd name="connsiteY2" fmla="*/ 0 h 141111"/>
                      <a:gd name="connsiteX3" fmla="*/ 175965 w 317782"/>
                      <a:gd name="connsiteY3" fmla="*/ 141111 h 141111"/>
                      <a:gd name="connsiteX4" fmla="*/ 0 w 317782"/>
                      <a:gd name="connsiteY4" fmla="*/ 138289 h 141111"/>
                      <a:gd name="connsiteX0" fmla="*/ 0 w 247297"/>
                      <a:gd name="connsiteY0" fmla="*/ 138219 h 141041"/>
                      <a:gd name="connsiteX1" fmla="*/ 141958 w 247297"/>
                      <a:gd name="connsiteY1" fmla="*/ 0 h 141041"/>
                      <a:gd name="connsiteX2" fmla="*/ 247297 w 247297"/>
                      <a:gd name="connsiteY2" fmla="*/ 72320 h 141041"/>
                      <a:gd name="connsiteX3" fmla="*/ 175965 w 247297"/>
                      <a:gd name="connsiteY3" fmla="*/ 141041 h 141041"/>
                      <a:gd name="connsiteX4" fmla="*/ 0 w 247297"/>
                      <a:gd name="connsiteY4" fmla="*/ 138219 h 141041"/>
                      <a:gd name="connsiteX0" fmla="*/ 0 w 247297"/>
                      <a:gd name="connsiteY0" fmla="*/ 69639 h 72461"/>
                      <a:gd name="connsiteX1" fmla="*/ 69568 w 247297"/>
                      <a:gd name="connsiteY1" fmla="*/ 0 h 72461"/>
                      <a:gd name="connsiteX2" fmla="*/ 247297 w 247297"/>
                      <a:gd name="connsiteY2" fmla="*/ 3740 h 72461"/>
                      <a:gd name="connsiteX3" fmla="*/ 175965 w 247297"/>
                      <a:gd name="connsiteY3" fmla="*/ 72461 h 72461"/>
                      <a:gd name="connsiteX4" fmla="*/ 0 w 247297"/>
                      <a:gd name="connsiteY4" fmla="*/ 69639 h 724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297" h="72461">
                        <a:moveTo>
                          <a:pt x="0" y="69639"/>
                        </a:moveTo>
                        <a:lnTo>
                          <a:pt x="69568" y="0"/>
                        </a:lnTo>
                        <a:lnTo>
                          <a:pt x="247297" y="3740"/>
                        </a:lnTo>
                        <a:lnTo>
                          <a:pt x="175965" y="72461"/>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00" name="Freeform 999"/>
                  <p:cNvSpPr/>
                  <p:nvPr/>
                </p:nvSpPr>
                <p:spPr>
                  <a:xfrm>
                    <a:off x="4414182" y="684349"/>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001" name="Freeform 1000"/>
                  <p:cNvSpPr/>
                  <p:nvPr/>
                </p:nvSpPr>
                <p:spPr>
                  <a:xfrm>
                    <a:off x="4809980" y="683967"/>
                    <a:ext cx="336832" cy="69639"/>
                  </a:xfrm>
                  <a:custGeom>
                    <a:avLst/>
                    <a:gdLst>
                      <a:gd name="connsiteX0" fmla="*/ 0 w 409222"/>
                      <a:gd name="connsiteY0" fmla="*/ 143934 h 146756"/>
                      <a:gd name="connsiteX1" fmla="*/ 149578 w 409222"/>
                      <a:gd name="connsiteY1" fmla="*/ 0 h 146756"/>
                      <a:gd name="connsiteX2" fmla="*/ 409222 w 409222"/>
                      <a:gd name="connsiteY2" fmla="*/ 5645 h 146756"/>
                      <a:gd name="connsiteX3" fmla="*/ 248355 w 409222"/>
                      <a:gd name="connsiteY3" fmla="*/ 146756 h 146756"/>
                      <a:gd name="connsiteX4" fmla="*/ 0 w 409222"/>
                      <a:gd name="connsiteY4" fmla="*/ 143934 h 146756"/>
                      <a:gd name="connsiteX0" fmla="*/ 0 w 418747"/>
                      <a:gd name="connsiteY0" fmla="*/ 145839 h 146756"/>
                      <a:gd name="connsiteX1" fmla="*/ 159103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418747"/>
                      <a:gd name="connsiteY0" fmla="*/ 145839 h 146756"/>
                      <a:gd name="connsiteX1" fmla="*/ 145768 w 418747"/>
                      <a:gd name="connsiteY1" fmla="*/ 0 h 146756"/>
                      <a:gd name="connsiteX2" fmla="*/ 418747 w 418747"/>
                      <a:gd name="connsiteY2" fmla="*/ 5645 h 146756"/>
                      <a:gd name="connsiteX3" fmla="*/ 257880 w 418747"/>
                      <a:gd name="connsiteY3" fmla="*/ 146756 h 146756"/>
                      <a:gd name="connsiteX4" fmla="*/ 0 w 418747"/>
                      <a:gd name="connsiteY4" fmla="*/ 145839 h 146756"/>
                      <a:gd name="connsiteX0" fmla="*/ 0 w 367312"/>
                      <a:gd name="connsiteY0" fmla="*/ 145839 h 146756"/>
                      <a:gd name="connsiteX1" fmla="*/ 145768 w 367312"/>
                      <a:gd name="connsiteY1" fmla="*/ 0 h 146756"/>
                      <a:gd name="connsiteX2" fmla="*/ 367312 w 367312"/>
                      <a:gd name="connsiteY2" fmla="*/ 9455 h 146756"/>
                      <a:gd name="connsiteX3" fmla="*/ 257880 w 367312"/>
                      <a:gd name="connsiteY3" fmla="*/ 146756 h 146756"/>
                      <a:gd name="connsiteX4" fmla="*/ 0 w 367312"/>
                      <a:gd name="connsiteY4" fmla="*/ 145839 h 146756"/>
                      <a:gd name="connsiteX0" fmla="*/ 0 w 414937"/>
                      <a:gd name="connsiteY0" fmla="*/ 145839 h 146756"/>
                      <a:gd name="connsiteX1" fmla="*/ 145768 w 414937"/>
                      <a:gd name="connsiteY1" fmla="*/ 0 h 146756"/>
                      <a:gd name="connsiteX2" fmla="*/ 414937 w 414937"/>
                      <a:gd name="connsiteY2" fmla="*/ 1835 h 146756"/>
                      <a:gd name="connsiteX3" fmla="*/ 257880 w 414937"/>
                      <a:gd name="connsiteY3" fmla="*/ 146756 h 146756"/>
                      <a:gd name="connsiteX4" fmla="*/ 0 w 414937"/>
                      <a:gd name="connsiteY4" fmla="*/ 145839 h 146756"/>
                      <a:gd name="connsiteX0" fmla="*/ 0 w 414937"/>
                      <a:gd name="connsiteY0" fmla="*/ 145839 h 145839"/>
                      <a:gd name="connsiteX1" fmla="*/ 145768 w 414937"/>
                      <a:gd name="connsiteY1" fmla="*/ 0 h 145839"/>
                      <a:gd name="connsiteX2" fmla="*/ 414937 w 414937"/>
                      <a:gd name="connsiteY2" fmla="*/ 1835 h 145839"/>
                      <a:gd name="connsiteX3" fmla="*/ 255975 w 414937"/>
                      <a:gd name="connsiteY3" fmla="*/ 123896 h 145839"/>
                      <a:gd name="connsiteX4" fmla="*/ 0 w 414937"/>
                      <a:gd name="connsiteY4" fmla="*/ 145839 h 145839"/>
                      <a:gd name="connsiteX0" fmla="*/ 0 w 414937"/>
                      <a:gd name="connsiteY0" fmla="*/ 145839 h 145839"/>
                      <a:gd name="connsiteX1" fmla="*/ 145768 w 414937"/>
                      <a:gd name="connsiteY1" fmla="*/ 0 h 145839"/>
                      <a:gd name="connsiteX2" fmla="*/ 414937 w 414937"/>
                      <a:gd name="connsiteY2" fmla="*/ 1835 h 145839"/>
                      <a:gd name="connsiteX3" fmla="*/ 273120 w 414937"/>
                      <a:gd name="connsiteY3" fmla="*/ 142946 h 145839"/>
                      <a:gd name="connsiteX4" fmla="*/ 0 w 414937"/>
                      <a:gd name="connsiteY4" fmla="*/ 145839 h 145839"/>
                      <a:gd name="connsiteX0" fmla="*/ 0 w 336832"/>
                      <a:gd name="connsiteY0" fmla="*/ 145839 h 145839"/>
                      <a:gd name="connsiteX1" fmla="*/ 145768 w 336832"/>
                      <a:gd name="connsiteY1" fmla="*/ 0 h 145839"/>
                      <a:gd name="connsiteX2" fmla="*/ 336832 w 336832"/>
                      <a:gd name="connsiteY2" fmla="*/ 78035 h 145839"/>
                      <a:gd name="connsiteX3" fmla="*/ 273120 w 336832"/>
                      <a:gd name="connsiteY3" fmla="*/ 142946 h 145839"/>
                      <a:gd name="connsiteX4" fmla="*/ 0 w 336832"/>
                      <a:gd name="connsiteY4" fmla="*/ 145839 h 145839"/>
                      <a:gd name="connsiteX0" fmla="*/ 0 w 336832"/>
                      <a:gd name="connsiteY0" fmla="*/ 69639 h 69639"/>
                      <a:gd name="connsiteX1" fmla="*/ 67663 w 336832"/>
                      <a:gd name="connsiteY1" fmla="*/ 0 h 69639"/>
                      <a:gd name="connsiteX2" fmla="*/ 336832 w 336832"/>
                      <a:gd name="connsiteY2" fmla="*/ 1835 h 69639"/>
                      <a:gd name="connsiteX3" fmla="*/ 273120 w 336832"/>
                      <a:gd name="connsiteY3" fmla="*/ 66746 h 69639"/>
                      <a:gd name="connsiteX4" fmla="*/ 0 w 336832"/>
                      <a:gd name="connsiteY4" fmla="*/ 69639 h 696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832" h="69639">
                        <a:moveTo>
                          <a:pt x="0" y="69639"/>
                        </a:moveTo>
                        <a:lnTo>
                          <a:pt x="67663" y="0"/>
                        </a:lnTo>
                        <a:lnTo>
                          <a:pt x="336832" y="1835"/>
                        </a:lnTo>
                        <a:lnTo>
                          <a:pt x="273120" y="66746"/>
                        </a:lnTo>
                        <a:lnTo>
                          <a:pt x="0" y="69639"/>
                        </a:lnTo>
                        <a:close/>
                      </a:path>
                    </a:pathLst>
                  </a:custGeom>
                  <a:solidFill>
                    <a:sysClr val="windowText" lastClr="00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974" name="Freeform 973"/>
                <p:cNvSpPr/>
                <p:nvPr/>
              </p:nvSpPr>
              <p:spPr>
                <a:xfrm>
                  <a:off x="1961191" y="4860228"/>
                  <a:ext cx="2590800" cy="822960"/>
                </a:xfrm>
                <a:custGeom>
                  <a:avLst/>
                  <a:gdLst>
                    <a:gd name="connsiteX0" fmla="*/ 0 w 2590800"/>
                    <a:gd name="connsiteY0" fmla="*/ 816864 h 822960"/>
                    <a:gd name="connsiteX1" fmla="*/ 822960 w 2590800"/>
                    <a:gd name="connsiteY1" fmla="*/ 0 h 822960"/>
                    <a:gd name="connsiteX2" fmla="*/ 2590800 w 2590800"/>
                    <a:gd name="connsiteY2" fmla="*/ 6096 h 822960"/>
                    <a:gd name="connsiteX3" fmla="*/ 1755648 w 2590800"/>
                    <a:gd name="connsiteY3" fmla="*/ 822960 h 822960"/>
                    <a:gd name="connsiteX4" fmla="*/ 0 w 2590800"/>
                    <a:gd name="connsiteY4" fmla="*/ 816864 h 8229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90800" h="822960">
                      <a:moveTo>
                        <a:pt x="0" y="816864"/>
                      </a:moveTo>
                      <a:lnTo>
                        <a:pt x="822960" y="0"/>
                      </a:lnTo>
                      <a:lnTo>
                        <a:pt x="2590800" y="6096"/>
                      </a:lnTo>
                      <a:lnTo>
                        <a:pt x="1755648" y="822960"/>
                      </a:lnTo>
                      <a:lnTo>
                        <a:pt x="0" y="816864"/>
                      </a:lnTo>
                      <a:close/>
                    </a:path>
                  </a:pathLst>
                </a:custGeom>
                <a:solidFill>
                  <a:sysClr val="windowText" lastClr="000000">
                    <a:lumMod val="50000"/>
                    <a:lumOff val="50000"/>
                    <a:alpha val="58000"/>
                  </a:sys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552" name="Right Arrow 551"/>
              <p:cNvSpPr/>
              <p:nvPr/>
            </p:nvSpPr>
            <p:spPr>
              <a:xfrm>
                <a:off x="4380854" y="1071073"/>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53" name="Right Arrow 552"/>
              <p:cNvSpPr/>
              <p:nvPr/>
            </p:nvSpPr>
            <p:spPr>
              <a:xfrm>
                <a:off x="7417337" y="1071392"/>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54" name="Right Arrow 553"/>
              <p:cNvSpPr/>
              <p:nvPr/>
            </p:nvSpPr>
            <p:spPr>
              <a:xfrm rot="5400000">
                <a:off x="4998025" y="2133701"/>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55" name="Right Arrow 554"/>
              <p:cNvSpPr/>
              <p:nvPr/>
            </p:nvSpPr>
            <p:spPr>
              <a:xfrm rot="5400000">
                <a:off x="4998025" y="3959301"/>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56" name="Right Arrow 555"/>
              <p:cNvSpPr/>
              <p:nvPr/>
            </p:nvSpPr>
            <p:spPr>
              <a:xfrm rot="5400000">
                <a:off x="9895481" y="1845669"/>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57" name="Right Arrow 556"/>
              <p:cNvSpPr/>
              <p:nvPr/>
            </p:nvSpPr>
            <p:spPr>
              <a:xfrm rot="5400000">
                <a:off x="9895481" y="3671269"/>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58" name="TextBox 557"/>
              <p:cNvSpPr txBox="1"/>
              <p:nvPr/>
            </p:nvSpPr>
            <p:spPr>
              <a:xfrm>
                <a:off x="1694032" y="200556"/>
                <a:ext cx="3428311"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(1) MoO</a:t>
                </a:r>
                <a:r>
                  <a:rPr kumimoji="0" lang="en-US" sz="2000" b="1" i="0" u="none" strike="noStrike" kern="0" cap="none" spc="0" normalizeH="0" baseline="-25000" noProof="0" dirty="0" smtClean="0">
                    <a:ln>
                      <a:noFill/>
                    </a:ln>
                    <a:solidFill>
                      <a:prstClr val="black"/>
                    </a:solidFill>
                    <a:effectLst/>
                    <a:uLnTx/>
                    <a:uFillTx/>
                    <a:latin typeface="Calibri"/>
                  </a:rPr>
                  <a:t>3</a:t>
                </a:r>
                <a:r>
                  <a:rPr kumimoji="0" lang="en-US" sz="2000" b="1" i="0" u="none" strike="noStrike" kern="0" cap="none" spc="0" normalizeH="0" baseline="0" noProof="0" dirty="0" smtClean="0">
                    <a:ln>
                      <a:noFill/>
                    </a:ln>
                    <a:solidFill>
                      <a:prstClr val="black"/>
                    </a:solidFill>
                    <a:effectLst/>
                    <a:uLnTx/>
                    <a:uFillTx/>
                    <a:latin typeface="Calibri"/>
                  </a:rPr>
                  <a:t> Thermal Evaporation</a:t>
                </a:r>
              </a:p>
            </p:txBody>
          </p:sp>
          <p:sp>
            <p:nvSpPr>
              <p:cNvPr id="559" name="TextBox 558"/>
              <p:cNvSpPr txBox="1"/>
              <p:nvPr/>
            </p:nvSpPr>
            <p:spPr>
              <a:xfrm>
                <a:off x="5404632" y="188640"/>
                <a:ext cx="2038315"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(2) Mask removal</a:t>
                </a:r>
              </a:p>
            </p:txBody>
          </p:sp>
          <p:sp>
            <p:nvSpPr>
              <p:cNvPr id="560" name="TextBox 559"/>
              <p:cNvSpPr txBox="1"/>
              <p:nvPr/>
            </p:nvSpPr>
            <p:spPr>
              <a:xfrm>
                <a:off x="7947003" y="188640"/>
                <a:ext cx="2483309"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(2B) Chalcogenization</a:t>
                </a:r>
                <a:endParaRPr kumimoji="0" lang="en-US" sz="2000" b="1" i="0" u="none" strike="noStrike" kern="0" cap="none" spc="0" normalizeH="0" baseline="-25000" noProof="0" dirty="0" smtClean="0">
                  <a:ln>
                    <a:noFill/>
                  </a:ln>
                  <a:solidFill>
                    <a:prstClr val="black"/>
                  </a:solidFill>
                  <a:effectLst/>
                  <a:uLnTx/>
                  <a:uFillTx/>
                  <a:latin typeface="Calibri"/>
                </a:endParaRPr>
              </a:p>
            </p:txBody>
          </p:sp>
          <p:sp>
            <p:nvSpPr>
              <p:cNvPr id="561" name="TextBox 560"/>
              <p:cNvSpPr txBox="1"/>
              <p:nvPr/>
            </p:nvSpPr>
            <p:spPr>
              <a:xfrm>
                <a:off x="6309236" y="2051556"/>
                <a:ext cx="3295326"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(3) WO</a:t>
                </a:r>
                <a:r>
                  <a:rPr kumimoji="0" lang="en-US" sz="2000" b="1" i="0" u="none" strike="noStrike" kern="0" cap="none" spc="0" normalizeH="0" baseline="-25000" noProof="0" dirty="0" smtClean="0">
                    <a:ln>
                      <a:noFill/>
                    </a:ln>
                    <a:solidFill>
                      <a:prstClr val="black"/>
                    </a:solidFill>
                    <a:effectLst/>
                    <a:uLnTx/>
                    <a:uFillTx/>
                    <a:latin typeface="Calibri"/>
                  </a:rPr>
                  <a:t>3</a:t>
                </a:r>
                <a:r>
                  <a:rPr kumimoji="0" lang="en-US" sz="2000" b="1" i="0" u="none" strike="noStrike" kern="0" cap="none" spc="0" normalizeH="0" baseline="0" noProof="0" dirty="0" smtClean="0">
                    <a:ln>
                      <a:noFill/>
                    </a:ln>
                    <a:solidFill>
                      <a:prstClr val="black"/>
                    </a:solidFill>
                    <a:effectLst/>
                    <a:uLnTx/>
                    <a:uFillTx/>
                    <a:latin typeface="Calibri"/>
                  </a:rPr>
                  <a:t> Thermal Evaporation</a:t>
                </a:r>
                <a:endParaRPr kumimoji="0" lang="en-US" sz="2000" b="1" i="0" u="none" strike="noStrike" kern="0" cap="none" spc="0" normalizeH="0" baseline="-25000" noProof="0" dirty="0" smtClean="0">
                  <a:ln>
                    <a:noFill/>
                  </a:ln>
                  <a:solidFill>
                    <a:prstClr val="black"/>
                  </a:solidFill>
                  <a:effectLst/>
                  <a:uLnTx/>
                  <a:uFillTx/>
                  <a:latin typeface="Calibri"/>
                </a:endParaRPr>
              </a:p>
            </p:txBody>
          </p:sp>
          <p:sp>
            <p:nvSpPr>
              <p:cNvPr id="562" name="TextBox 561"/>
              <p:cNvSpPr txBox="1"/>
              <p:nvPr/>
            </p:nvSpPr>
            <p:spPr>
              <a:xfrm>
                <a:off x="6741206" y="3851756"/>
                <a:ext cx="2339038"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(4) Chalcogenization</a:t>
                </a:r>
                <a:endParaRPr kumimoji="0" lang="en-US" sz="2000" b="1" i="0" u="none" strike="noStrike" kern="0" cap="none" spc="0" normalizeH="0" baseline="-25000" noProof="0" dirty="0" smtClean="0">
                  <a:ln>
                    <a:noFill/>
                  </a:ln>
                  <a:solidFill>
                    <a:prstClr val="black"/>
                  </a:solidFill>
                  <a:effectLst/>
                  <a:uLnTx/>
                  <a:uFillTx/>
                  <a:latin typeface="Calibri"/>
                </a:endParaRPr>
              </a:p>
            </p:txBody>
          </p:sp>
          <p:grpSp>
            <p:nvGrpSpPr>
              <p:cNvPr id="563" name="Group 562"/>
              <p:cNvGrpSpPr/>
              <p:nvPr/>
            </p:nvGrpSpPr>
            <p:grpSpPr>
              <a:xfrm>
                <a:off x="5363181" y="5589240"/>
                <a:ext cx="1942198" cy="707886"/>
                <a:chOff x="3788379" y="5589240"/>
                <a:chExt cx="1942198" cy="707886"/>
              </a:xfrm>
            </p:grpSpPr>
            <p:sp>
              <p:nvSpPr>
                <p:cNvPr id="971" name="Rectangle 970"/>
                <p:cNvSpPr/>
                <p:nvPr/>
              </p:nvSpPr>
              <p:spPr>
                <a:xfrm>
                  <a:off x="4345915" y="5934716"/>
                  <a:ext cx="854357" cy="353943"/>
                </a:xfrm>
                <a:prstGeom prst="rect">
                  <a:avLst/>
                </a:prstGeom>
                <a:solidFill>
                  <a:sysClr val="window" lastClr="FFFFFF">
                    <a:lumMod val="50000"/>
                  </a:sys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72" name="TextBox 971"/>
                <p:cNvSpPr txBox="1"/>
                <p:nvPr/>
              </p:nvSpPr>
              <p:spPr>
                <a:xfrm>
                  <a:off x="3788379" y="5589240"/>
                  <a:ext cx="1942198" cy="70788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Heterostructure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white"/>
                      </a:solidFill>
                      <a:effectLst/>
                      <a:uLnTx/>
                      <a:uFillTx/>
                      <a:latin typeface="Calibri"/>
                    </a:rPr>
                    <a:t>Series A</a:t>
                  </a:r>
                  <a:endParaRPr kumimoji="0" lang="en-US" sz="2000" b="1" i="0" u="none" strike="noStrike" kern="0" cap="none" spc="0" normalizeH="0" baseline="-25000" noProof="0" dirty="0" smtClean="0">
                    <a:ln>
                      <a:noFill/>
                    </a:ln>
                    <a:solidFill>
                      <a:prstClr val="white"/>
                    </a:solidFill>
                    <a:effectLst/>
                    <a:uLnTx/>
                    <a:uFillTx/>
                    <a:latin typeface="Calibri"/>
                  </a:endParaRPr>
                </a:p>
              </p:txBody>
            </p:sp>
          </p:grpSp>
          <p:grpSp>
            <p:nvGrpSpPr>
              <p:cNvPr id="564" name="Group 563"/>
              <p:cNvGrpSpPr>
                <a:grpSpLocks noChangeAspect="1"/>
              </p:cNvGrpSpPr>
              <p:nvPr/>
            </p:nvGrpSpPr>
            <p:grpSpPr>
              <a:xfrm>
                <a:off x="1660644" y="3060478"/>
                <a:ext cx="3139504" cy="804964"/>
                <a:chOff x="35496" y="737652"/>
                <a:chExt cx="8989986" cy="2305020"/>
              </a:xfrm>
            </p:grpSpPr>
            <p:sp>
              <p:nvSpPr>
                <p:cNvPr id="777" name="Rectangle 776"/>
                <p:cNvSpPr/>
                <p:nvPr/>
              </p:nvSpPr>
              <p:spPr>
                <a:xfrm>
                  <a:off x="5959972" y="1890544"/>
                  <a:ext cx="3065510" cy="1152128"/>
                </a:xfrm>
                <a:prstGeom prst="rect">
                  <a:avLst/>
                </a:prstGeom>
                <a:solidFill>
                  <a:srgbClr val="C0504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8" name="Rectangle 777"/>
                <p:cNvSpPr/>
                <p:nvPr/>
              </p:nvSpPr>
              <p:spPr>
                <a:xfrm>
                  <a:off x="35496" y="1882924"/>
                  <a:ext cx="2910800" cy="1152128"/>
                </a:xfrm>
                <a:prstGeom prst="rect">
                  <a:avLst/>
                </a:prstGeom>
                <a:solidFill>
                  <a:srgbClr val="C0504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9" name="Can 778"/>
                <p:cNvSpPr/>
                <p:nvPr/>
              </p:nvSpPr>
              <p:spPr>
                <a:xfrm rot="3148723">
                  <a:off x="8581009" y="2216460"/>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0" name="Can 779"/>
                <p:cNvSpPr/>
                <p:nvPr/>
              </p:nvSpPr>
              <p:spPr>
                <a:xfrm rot="3147936">
                  <a:off x="8703881" y="2119676"/>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1" name="Can 780"/>
                <p:cNvSpPr/>
                <p:nvPr/>
              </p:nvSpPr>
              <p:spPr>
                <a:xfrm rot="7731231">
                  <a:off x="8587607" y="2458416"/>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2" name="Can 781"/>
                <p:cNvSpPr/>
                <p:nvPr/>
              </p:nvSpPr>
              <p:spPr>
                <a:xfrm rot="7730444">
                  <a:off x="8714073" y="2559048"/>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3" name="Can 782"/>
                <p:cNvSpPr/>
                <p:nvPr/>
              </p:nvSpPr>
              <p:spPr>
                <a:xfrm rot="12845805">
                  <a:off x="8357884" y="2477600"/>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4" name="Can 783"/>
                <p:cNvSpPr/>
                <p:nvPr/>
              </p:nvSpPr>
              <p:spPr>
                <a:xfrm rot="12845018">
                  <a:off x="8282705" y="258868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5" name="Can 784"/>
                <p:cNvSpPr/>
                <p:nvPr/>
              </p:nvSpPr>
              <p:spPr>
                <a:xfrm rot="19535698">
                  <a:off x="8352683" y="2218032"/>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6" name="Can 785"/>
                <p:cNvSpPr/>
                <p:nvPr/>
              </p:nvSpPr>
              <p:spPr>
                <a:xfrm rot="19534911">
                  <a:off x="8276877" y="210737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7" name="Oval 786"/>
                <p:cNvSpPr/>
                <p:nvPr/>
              </p:nvSpPr>
              <p:spPr>
                <a:xfrm>
                  <a:off x="8344499" y="2303025"/>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8" name="Oval 787"/>
                <p:cNvSpPr/>
                <p:nvPr/>
              </p:nvSpPr>
              <p:spPr>
                <a:xfrm>
                  <a:off x="8713592" y="197360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89" name="Oval 788"/>
                <p:cNvSpPr/>
                <p:nvPr/>
              </p:nvSpPr>
              <p:spPr>
                <a:xfrm>
                  <a:off x="8716903" y="2666046"/>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0" name="Rectangle 789"/>
                <p:cNvSpPr/>
                <p:nvPr/>
              </p:nvSpPr>
              <p:spPr>
                <a:xfrm>
                  <a:off x="2944267" y="737652"/>
                  <a:ext cx="3017573" cy="2304256"/>
                </a:xfrm>
                <a:prstGeom prst="rect">
                  <a:avLst/>
                </a:prstGeom>
                <a:solidFill>
                  <a:srgbClr val="E1CCF0"/>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1" name="Can 790"/>
                <p:cNvSpPr/>
                <p:nvPr/>
              </p:nvSpPr>
              <p:spPr>
                <a:xfrm rot="3148723">
                  <a:off x="3945477" y="2216758"/>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2" name="Can 791"/>
                <p:cNvSpPr/>
                <p:nvPr/>
              </p:nvSpPr>
              <p:spPr>
                <a:xfrm rot="3147936">
                  <a:off x="4068349" y="211997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3" name="Can 792"/>
                <p:cNvSpPr/>
                <p:nvPr/>
              </p:nvSpPr>
              <p:spPr>
                <a:xfrm rot="7731231">
                  <a:off x="3952076" y="2458715"/>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4" name="Can 793"/>
                <p:cNvSpPr/>
                <p:nvPr/>
              </p:nvSpPr>
              <p:spPr>
                <a:xfrm rot="7730444">
                  <a:off x="4078541" y="2559347"/>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5" name="Can 794"/>
                <p:cNvSpPr/>
                <p:nvPr/>
              </p:nvSpPr>
              <p:spPr>
                <a:xfrm rot="12845805">
                  <a:off x="3705854" y="2453418"/>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6" name="Can 795"/>
                <p:cNvSpPr/>
                <p:nvPr/>
              </p:nvSpPr>
              <p:spPr>
                <a:xfrm rot="12845018">
                  <a:off x="3630676" y="256450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7" name="Can 796"/>
                <p:cNvSpPr/>
                <p:nvPr/>
              </p:nvSpPr>
              <p:spPr>
                <a:xfrm rot="19535698">
                  <a:off x="3700653" y="2193850"/>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8" name="Can 797"/>
                <p:cNvSpPr/>
                <p:nvPr/>
              </p:nvSpPr>
              <p:spPr>
                <a:xfrm rot="19534911">
                  <a:off x="3624848" y="2083191"/>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99" name="Oval 798"/>
                <p:cNvSpPr/>
                <p:nvPr/>
              </p:nvSpPr>
              <p:spPr>
                <a:xfrm>
                  <a:off x="3691143" y="2290706"/>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0" name="Can 799"/>
                <p:cNvSpPr/>
                <p:nvPr/>
              </p:nvSpPr>
              <p:spPr>
                <a:xfrm rot="3148723">
                  <a:off x="4622724" y="2216374"/>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1" name="Can 800"/>
                <p:cNvSpPr/>
                <p:nvPr/>
              </p:nvSpPr>
              <p:spPr>
                <a:xfrm rot="3147936">
                  <a:off x="4745596" y="2119590"/>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2" name="Can 801"/>
                <p:cNvSpPr/>
                <p:nvPr/>
              </p:nvSpPr>
              <p:spPr>
                <a:xfrm rot="7731231">
                  <a:off x="4629322" y="2458330"/>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3" name="Can 802"/>
                <p:cNvSpPr/>
                <p:nvPr/>
              </p:nvSpPr>
              <p:spPr>
                <a:xfrm rot="7730444">
                  <a:off x="4755787" y="255896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4" name="Can 803"/>
                <p:cNvSpPr/>
                <p:nvPr/>
              </p:nvSpPr>
              <p:spPr>
                <a:xfrm rot="12845805">
                  <a:off x="4378451" y="2462650"/>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5" name="Can 804"/>
                <p:cNvSpPr/>
                <p:nvPr/>
              </p:nvSpPr>
              <p:spPr>
                <a:xfrm rot="12845018">
                  <a:off x="4303272" y="257373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6" name="Can 805"/>
                <p:cNvSpPr/>
                <p:nvPr/>
              </p:nvSpPr>
              <p:spPr>
                <a:xfrm rot="19535698">
                  <a:off x="4373250" y="2203081"/>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7" name="Can 806"/>
                <p:cNvSpPr/>
                <p:nvPr/>
              </p:nvSpPr>
              <p:spPr>
                <a:xfrm rot="19534911">
                  <a:off x="4297445" y="209242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8" name="Oval 807"/>
                <p:cNvSpPr/>
                <p:nvPr/>
              </p:nvSpPr>
              <p:spPr>
                <a:xfrm>
                  <a:off x="4362524" y="2295042"/>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09" name="Can 808"/>
                <p:cNvSpPr/>
                <p:nvPr/>
              </p:nvSpPr>
              <p:spPr>
                <a:xfrm rot="3148723">
                  <a:off x="5951673" y="2225927"/>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0" name="Can 809"/>
                <p:cNvSpPr/>
                <p:nvPr/>
              </p:nvSpPr>
              <p:spPr>
                <a:xfrm rot="3147936">
                  <a:off x="6074545" y="2129143"/>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1" name="Can 810"/>
                <p:cNvSpPr/>
                <p:nvPr/>
              </p:nvSpPr>
              <p:spPr>
                <a:xfrm rot="7731231">
                  <a:off x="5958271" y="2467883"/>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2" name="Can 811"/>
                <p:cNvSpPr/>
                <p:nvPr/>
              </p:nvSpPr>
              <p:spPr>
                <a:xfrm rot="7730444">
                  <a:off x="6084736" y="256851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3" name="Can 812"/>
                <p:cNvSpPr/>
                <p:nvPr/>
              </p:nvSpPr>
              <p:spPr>
                <a:xfrm rot="12845805">
                  <a:off x="5707400" y="2472203"/>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4" name="Can 813"/>
                <p:cNvSpPr/>
                <p:nvPr/>
              </p:nvSpPr>
              <p:spPr>
                <a:xfrm rot="12845018">
                  <a:off x="5632221" y="2583287"/>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5" name="Can 814"/>
                <p:cNvSpPr/>
                <p:nvPr/>
              </p:nvSpPr>
              <p:spPr>
                <a:xfrm rot="19535698">
                  <a:off x="5702199" y="2212634"/>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6" name="Can 815"/>
                <p:cNvSpPr/>
                <p:nvPr/>
              </p:nvSpPr>
              <p:spPr>
                <a:xfrm rot="19534911">
                  <a:off x="5626394" y="2101976"/>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7" name="Oval 816"/>
                <p:cNvSpPr/>
                <p:nvPr/>
              </p:nvSpPr>
              <p:spPr>
                <a:xfrm>
                  <a:off x="5691473" y="2304595"/>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8" name="Can 817"/>
                <p:cNvSpPr/>
                <p:nvPr/>
              </p:nvSpPr>
              <p:spPr>
                <a:xfrm rot="18451277" flipH="1">
                  <a:off x="3329762" y="1105774"/>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19" name="Can 818"/>
                <p:cNvSpPr/>
                <p:nvPr/>
              </p:nvSpPr>
              <p:spPr>
                <a:xfrm rot="18452064" flipH="1">
                  <a:off x="3206890" y="1008990"/>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0" name="Can 819"/>
                <p:cNvSpPr/>
                <p:nvPr/>
              </p:nvSpPr>
              <p:spPr>
                <a:xfrm rot="13868769" flipH="1">
                  <a:off x="3323164" y="1347730"/>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1" name="Can 820"/>
                <p:cNvSpPr/>
                <p:nvPr/>
              </p:nvSpPr>
              <p:spPr>
                <a:xfrm rot="13869556" flipH="1">
                  <a:off x="3196698" y="144836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2" name="Can 821"/>
                <p:cNvSpPr/>
                <p:nvPr/>
              </p:nvSpPr>
              <p:spPr>
                <a:xfrm rot="8754195" flipH="1">
                  <a:off x="3574035" y="1352050"/>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3" name="Can 822"/>
                <p:cNvSpPr/>
                <p:nvPr/>
              </p:nvSpPr>
              <p:spPr>
                <a:xfrm rot="8754982" flipH="1">
                  <a:off x="3649214" y="146313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4" name="Can 823"/>
                <p:cNvSpPr/>
                <p:nvPr/>
              </p:nvSpPr>
              <p:spPr>
                <a:xfrm rot="2064302" flipH="1">
                  <a:off x="3579236" y="1092481"/>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5" name="Can 824"/>
                <p:cNvSpPr/>
                <p:nvPr/>
              </p:nvSpPr>
              <p:spPr>
                <a:xfrm rot="2065089" flipH="1">
                  <a:off x="3655041" y="98182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6" name="Oval 825"/>
                <p:cNvSpPr/>
                <p:nvPr/>
              </p:nvSpPr>
              <p:spPr>
                <a:xfrm flipH="1">
                  <a:off x="3389113" y="1184442"/>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7" name="Can 826"/>
                <p:cNvSpPr/>
                <p:nvPr/>
              </p:nvSpPr>
              <p:spPr>
                <a:xfrm rot="3148723">
                  <a:off x="5267909" y="222280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8" name="Can 827"/>
                <p:cNvSpPr/>
                <p:nvPr/>
              </p:nvSpPr>
              <p:spPr>
                <a:xfrm rot="3147936">
                  <a:off x="5390781" y="2126018"/>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29" name="Can 828"/>
                <p:cNvSpPr/>
                <p:nvPr/>
              </p:nvSpPr>
              <p:spPr>
                <a:xfrm rot="7731231">
                  <a:off x="5274508" y="2464758"/>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0" name="Can 829"/>
                <p:cNvSpPr/>
                <p:nvPr/>
              </p:nvSpPr>
              <p:spPr>
                <a:xfrm rot="7730444">
                  <a:off x="5400973" y="2565390"/>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1" name="Can 830"/>
                <p:cNvSpPr/>
                <p:nvPr/>
              </p:nvSpPr>
              <p:spPr>
                <a:xfrm rot="12845805">
                  <a:off x="5028286" y="245946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2" name="Can 831"/>
                <p:cNvSpPr/>
                <p:nvPr/>
              </p:nvSpPr>
              <p:spPr>
                <a:xfrm rot="12845018">
                  <a:off x="4953108" y="2570547"/>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3" name="Can 832"/>
                <p:cNvSpPr/>
                <p:nvPr/>
              </p:nvSpPr>
              <p:spPr>
                <a:xfrm rot="19535698">
                  <a:off x="5023085" y="2199893"/>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4" name="Can 833"/>
                <p:cNvSpPr/>
                <p:nvPr/>
              </p:nvSpPr>
              <p:spPr>
                <a:xfrm rot="19534911">
                  <a:off x="4947280" y="208923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5" name="Oval 834"/>
                <p:cNvSpPr/>
                <p:nvPr/>
              </p:nvSpPr>
              <p:spPr>
                <a:xfrm>
                  <a:off x="5013575" y="2296749"/>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6" name="Can 835"/>
                <p:cNvSpPr/>
                <p:nvPr/>
              </p:nvSpPr>
              <p:spPr>
                <a:xfrm rot="18451277" flipH="1">
                  <a:off x="5302856" y="1100521"/>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7" name="Can 836"/>
                <p:cNvSpPr/>
                <p:nvPr/>
              </p:nvSpPr>
              <p:spPr>
                <a:xfrm rot="18452064" flipH="1">
                  <a:off x="5179984" y="1003737"/>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8" name="Can 837"/>
                <p:cNvSpPr/>
                <p:nvPr/>
              </p:nvSpPr>
              <p:spPr>
                <a:xfrm rot="13868769" flipH="1">
                  <a:off x="5296258" y="1342477"/>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39" name="Can 838"/>
                <p:cNvSpPr/>
                <p:nvPr/>
              </p:nvSpPr>
              <p:spPr>
                <a:xfrm rot="13869556" flipH="1">
                  <a:off x="5169792" y="1443109"/>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0" name="Can 839"/>
                <p:cNvSpPr/>
                <p:nvPr/>
              </p:nvSpPr>
              <p:spPr>
                <a:xfrm rot="8754195" flipH="1">
                  <a:off x="5547129" y="1346797"/>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1" name="Can 840"/>
                <p:cNvSpPr/>
                <p:nvPr/>
              </p:nvSpPr>
              <p:spPr>
                <a:xfrm rot="8754982" flipH="1">
                  <a:off x="5622308" y="1457881"/>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2" name="Can 841"/>
                <p:cNvSpPr/>
                <p:nvPr/>
              </p:nvSpPr>
              <p:spPr>
                <a:xfrm rot="2064302" flipH="1">
                  <a:off x="5552330" y="1087228"/>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3" name="Can 842"/>
                <p:cNvSpPr/>
                <p:nvPr/>
              </p:nvSpPr>
              <p:spPr>
                <a:xfrm rot="2065089" flipH="1">
                  <a:off x="5628135" y="976570"/>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4" name="Oval 843"/>
                <p:cNvSpPr/>
                <p:nvPr/>
              </p:nvSpPr>
              <p:spPr>
                <a:xfrm flipH="1">
                  <a:off x="5362207" y="1179189"/>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5" name="Can 844"/>
                <p:cNvSpPr/>
                <p:nvPr/>
              </p:nvSpPr>
              <p:spPr>
                <a:xfrm rot="3148723">
                  <a:off x="2597505" y="2215326"/>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6" name="Can 845"/>
                <p:cNvSpPr/>
                <p:nvPr/>
              </p:nvSpPr>
              <p:spPr>
                <a:xfrm rot="3147936">
                  <a:off x="2720377" y="2118542"/>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7" name="Can 846"/>
                <p:cNvSpPr/>
                <p:nvPr/>
              </p:nvSpPr>
              <p:spPr>
                <a:xfrm rot="7731231">
                  <a:off x="2604103" y="2457282"/>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8" name="Can 847"/>
                <p:cNvSpPr/>
                <p:nvPr/>
              </p:nvSpPr>
              <p:spPr>
                <a:xfrm rot="7730444">
                  <a:off x="2730569" y="2557914"/>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49" name="Can 848"/>
                <p:cNvSpPr/>
                <p:nvPr/>
              </p:nvSpPr>
              <p:spPr>
                <a:xfrm rot="3148723">
                  <a:off x="1944988" y="2233445"/>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0" name="Can 849"/>
                <p:cNvSpPr/>
                <p:nvPr/>
              </p:nvSpPr>
              <p:spPr>
                <a:xfrm rot="3147936">
                  <a:off x="2067860" y="213666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1" name="Can 850"/>
                <p:cNvSpPr/>
                <p:nvPr/>
              </p:nvSpPr>
              <p:spPr>
                <a:xfrm rot="7731231">
                  <a:off x="1951586" y="2475402"/>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2" name="Can 851"/>
                <p:cNvSpPr/>
                <p:nvPr/>
              </p:nvSpPr>
              <p:spPr>
                <a:xfrm rot="7730444">
                  <a:off x="2078052" y="257603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3" name="Can 852"/>
                <p:cNvSpPr/>
                <p:nvPr/>
              </p:nvSpPr>
              <p:spPr>
                <a:xfrm rot="12845805">
                  <a:off x="2374380" y="2476467"/>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4" name="Can 853"/>
                <p:cNvSpPr/>
                <p:nvPr/>
              </p:nvSpPr>
              <p:spPr>
                <a:xfrm rot="12845018">
                  <a:off x="2299201" y="2587552"/>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5" name="Can 854"/>
                <p:cNvSpPr/>
                <p:nvPr/>
              </p:nvSpPr>
              <p:spPr>
                <a:xfrm rot="19535698">
                  <a:off x="2369179" y="2216899"/>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6" name="Can 855"/>
                <p:cNvSpPr/>
                <p:nvPr/>
              </p:nvSpPr>
              <p:spPr>
                <a:xfrm rot="19534911">
                  <a:off x="2293373" y="2106240"/>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7" name="Can 856"/>
                <p:cNvSpPr/>
                <p:nvPr/>
              </p:nvSpPr>
              <p:spPr>
                <a:xfrm rot="3148723">
                  <a:off x="1273563" y="2231826"/>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8" name="Can 857"/>
                <p:cNvSpPr/>
                <p:nvPr/>
              </p:nvSpPr>
              <p:spPr>
                <a:xfrm rot="3147936">
                  <a:off x="1396435" y="213504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59" name="Can 858"/>
                <p:cNvSpPr/>
                <p:nvPr/>
              </p:nvSpPr>
              <p:spPr>
                <a:xfrm rot="7731231">
                  <a:off x="1280161" y="2473783"/>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0" name="Can 859"/>
                <p:cNvSpPr/>
                <p:nvPr/>
              </p:nvSpPr>
              <p:spPr>
                <a:xfrm rot="7730444">
                  <a:off x="1406627" y="257441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1" name="Can 860"/>
                <p:cNvSpPr/>
                <p:nvPr/>
              </p:nvSpPr>
              <p:spPr>
                <a:xfrm rot="12845805">
                  <a:off x="1702955" y="2474848"/>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2" name="Can 861"/>
                <p:cNvSpPr/>
                <p:nvPr/>
              </p:nvSpPr>
              <p:spPr>
                <a:xfrm rot="12845018">
                  <a:off x="1627776" y="2585933"/>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3" name="Can 862"/>
                <p:cNvSpPr/>
                <p:nvPr/>
              </p:nvSpPr>
              <p:spPr>
                <a:xfrm rot="19535698">
                  <a:off x="1697754" y="2215280"/>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4" name="Can 863"/>
                <p:cNvSpPr/>
                <p:nvPr/>
              </p:nvSpPr>
              <p:spPr>
                <a:xfrm rot="19534911">
                  <a:off x="1621948" y="2104621"/>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5" name="Can 864"/>
                <p:cNvSpPr/>
                <p:nvPr/>
              </p:nvSpPr>
              <p:spPr>
                <a:xfrm rot="3148723">
                  <a:off x="595807" y="2225194"/>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6" name="Can 865"/>
                <p:cNvSpPr/>
                <p:nvPr/>
              </p:nvSpPr>
              <p:spPr>
                <a:xfrm rot="3147936">
                  <a:off x="718679" y="2128411"/>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7" name="Can 866"/>
                <p:cNvSpPr/>
                <p:nvPr/>
              </p:nvSpPr>
              <p:spPr>
                <a:xfrm rot="7731231">
                  <a:off x="602405" y="246715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8" name="Can 867"/>
                <p:cNvSpPr/>
                <p:nvPr/>
              </p:nvSpPr>
              <p:spPr>
                <a:xfrm rot="7730444">
                  <a:off x="728871" y="256778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69" name="Can 868"/>
                <p:cNvSpPr/>
                <p:nvPr/>
              </p:nvSpPr>
              <p:spPr>
                <a:xfrm rot="12845805">
                  <a:off x="1025199" y="2468216"/>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0" name="Can 869"/>
                <p:cNvSpPr/>
                <p:nvPr/>
              </p:nvSpPr>
              <p:spPr>
                <a:xfrm rot="12845018">
                  <a:off x="950020" y="2579301"/>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1" name="Can 870"/>
                <p:cNvSpPr/>
                <p:nvPr/>
              </p:nvSpPr>
              <p:spPr>
                <a:xfrm rot="19535698">
                  <a:off x="1019998" y="2208648"/>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2" name="Can 871"/>
                <p:cNvSpPr/>
                <p:nvPr/>
              </p:nvSpPr>
              <p:spPr>
                <a:xfrm rot="19534911">
                  <a:off x="944192" y="2097989"/>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3" name="Can 872"/>
                <p:cNvSpPr/>
                <p:nvPr/>
              </p:nvSpPr>
              <p:spPr>
                <a:xfrm rot="12845805">
                  <a:off x="356184" y="2461854"/>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4" name="Can 873"/>
                <p:cNvSpPr/>
                <p:nvPr/>
              </p:nvSpPr>
              <p:spPr>
                <a:xfrm rot="12845018">
                  <a:off x="281005" y="2572940"/>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5" name="Can 874"/>
                <p:cNvSpPr/>
                <p:nvPr/>
              </p:nvSpPr>
              <p:spPr>
                <a:xfrm rot="19535698">
                  <a:off x="350983" y="2202286"/>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6" name="Can 875"/>
                <p:cNvSpPr/>
                <p:nvPr/>
              </p:nvSpPr>
              <p:spPr>
                <a:xfrm rot="19534911">
                  <a:off x="275177" y="2091627"/>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7" name="Oval 876"/>
                <p:cNvSpPr/>
                <p:nvPr/>
              </p:nvSpPr>
              <p:spPr>
                <a:xfrm>
                  <a:off x="779759" y="195926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8" name="Oval 877"/>
                <p:cNvSpPr/>
                <p:nvPr/>
              </p:nvSpPr>
              <p:spPr>
                <a:xfrm>
                  <a:off x="783070" y="2651714"/>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79" name="Oval 878"/>
                <p:cNvSpPr/>
                <p:nvPr/>
              </p:nvSpPr>
              <p:spPr>
                <a:xfrm>
                  <a:off x="1450149" y="196020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0" name="Oval 879"/>
                <p:cNvSpPr/>
                <p:nvPr/>
              </p:nvSpPr>
              <p:spPr>
                <a:xfrm>
                  <a:off x="1453460" y="265265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1" name="Oval 880"/>
                <p:cNvSpPr/>
                <p:nvPr/>
              </p:nvSpPr>
              <p:spPr>
                <a:xfrm>
                  <a:off x="2127025" y="196295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2" name="Oval 881"/>
                <p:cNvSpPr/>
                <p:nvPr/>
              </p:nvSpPr>
              <p:spPr>
                <a:xfrm>
                  <a:off x="2130336" y="265540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3" name="Oval 882"/>
                <p:cNvSpPr/>
                <p:nvPr/>
              </p:nvSpPr>
              <p:spPr>
                <a:xfrm>
                  <a:off x="107504" y="196020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4" name="Oval 883"/>
                <p:cNvSpPr/>
                <p:nvPr/>
              </p:nvSpPr>
              <p:spPr>
                <a:xfrm>
                  <a:off x="110815" y="265265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5" name="Oval 884"/>
                <p:cNvSpPr/>
                <p:nvPr/>
              </p:nvSpPr>
              <p:spPr>
                <a:xfrm>
                  <a:off x="1013729" y="2298200"/>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6" name="Oval 885"/>
                <p:cNvSpPr/>
                <p:nvPr/>
              </p:nvSpPr>
              <p:spPr>
                <a:xfrm>
                  <a:off x="1684119" y="2299142"/>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7" name="Oval 886"/>
                <p:cNvSpPr/>
                <p:nvPr/>
              </p:nvSpPr>
              <p:spPr>
                <a:xfrm>
                  <a:off x="2360995" y="2301892"/>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8" name="Oval 887"/>
                <p:cNvSpPr/>
                <p:nvPr/>
              </p:nvSpPr>
              <p:spPr>
                <a:xfrm>
                  <a:off x="341474" y="2299142"/>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89" name="Can 888"/>
                <p:cNvSpPr/>
                <p:nvPr/>
              </p:nvSpPr>
              <p:spPr>
                <a:xfrm rot="3148723">
                  <a:off x="3261929" y="2214974"/>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0" name="Can 889"/>
                <p:cNvSpPr/>
                <p:nvPr/>
              </p:nvSpPr>
              <p:spPr>
                <a:xfrm rot="3147936">
                  <a:off x="3384801" y="2118190"/>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1" name="Can 890"/>
                <p:cNvSpPr/>
                <p:nvPr/>
              </p:nvSpPr>
              <p:spPr>
                <a:xfrm rot="7731231">
                  <a:off x="3268527" y="2456930"/>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2" name="Can 891"/>
                <p:cNvSpPr/>
                <p:nvPr/>
              </p:nvSpPr>
              <p:spPr>
                <a:xfrm rot="7730444">
                  <a:off x="3394992" y="255756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3" name="Can 892"/>
                <p:cNvSpPr/>
                <p:nvPr/>
              </p:nvSpPr>
              <p:spPr>
                <a:xfrm rot="12845805">
                  <a:off x="3019189" y="2461855"/>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4" name="Can 893"/>
                <p:cNvSpPr/>
                <p:nvPr/>
              </p:nvSpPr>
              <p:spPr>
                <a:xfrm rot="12845018">
                  <a:off x="2944010" y="2572939"/>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5" name="Can 894"/>
                <p:cNvSpPr/>
                <p:nvPr/>
              </p:nvSpPr>
              <p:spPr>
                <a:xfrm rot="19535698">
                  <a:off x="3013988" y="2202286"/>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6" name="Can 895"/>
                <p:cNvSpPr/>
                <p:nvPr/>
              </p:nvSpPr>
              <p:spPr>
                <a:xfrm rot="19534911">
                  <a:off x="2938183" y="2091628"/>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7" name="Oval 896"/>
                <p:cNvSpPr/>
                <p:nvPr/>
              </p:nvSpPr>
              <p:spPr>
                <a:xfrm>
                  <a:off x="3442764" y="195926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8" name="Oval 897"/>
                <p:cNvSpPr/>
                <p:nvPr/>
              </p:nvSpPr>
              <p:spPr>
                <a:xfrm>
                  <a:off x="3446075" y="2651714"/>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899" name="Oval 898"/>
                <p:cNvSpPr/>
                <p:nvPr/>
              </p:nvSpPr>
              <p:spPr>
                <a:xfrm>
                  <a:off x="4113154" y="196020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0" name="Oval 899"/>
                <p:cNvSpPr/>
                <p:nvPr/>
              </p:nvSpPr>
              <p:spPr>
                <a:xfrm>
                  <a:off x="4116465" y="265265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1" name="Oval 900"/>
                <p:cNvSpPr/>
                <p:nvPr/>
              </p:nvSpPr>
              <p:spPr>
                <a:xfrm>
                  <a:off x="4790030" y="196295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2" name="Oval 901"/>
                <p:cNvSpPr/>
                <p:nvPr/>
              </p:nvSpPr>
              <p:spPr>
                <a:xfrm>
                  <a:off x="4793341" y="265540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3" name="Oval 902"/>
                <p:cNvSpPr/>
                <p:nvPr/>
              </p:nvSpPr>
              <p:spPr>
                <a:xfrm>
                  <a:off x="2770509" y="196020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4" name="Oval 903"/>
                <p:cNvSpPr/>
                <p:nvPr/>
              </p:nvSpPr>
              <p:spPr>
                <a:xfrm>
                  <a:off x="2773820" y="265265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5" name="Oval 904"/>
                <p:cNvSpPr/>
                <p:nvPr/>
              </p:nvSpPr>
              <p:spPr>
                <a:xfrm>
                  <a:off x="3004479" y="2299142"/>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6" name="Oval 905"/>
                <p:cNvSpPr/>
                <p:nvPr/>
              </p:nvSpPr>
              <p:spPr>
                <a:xfrm>
                  <a:off x="5438744" y="1953609"/>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7" name="Oval 906"/>
                <p:cNvSpPr/>
                <p:nvPr/>
              </p:nvSpPr>
              <p:spPr>
                <a:xfrm>
                  <a:off x="5442055" y="2646056"/>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8" name="Can 907"/>
                <p:cNvSpPr/>
                <p:nvPr/>
              </p:nvSpPr>
              <p:spPr>
                <a:xfrm rot="3148723">
                  <a:off x="7928745" y="2208727"/>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09" name="Can 908"/>
                <p:cNvSpPr/>
                <p:nvPr/>
              </p:nvSpPr>
              <p:spPr>
                <a:xfrm rot="3147936">
                  <a:off x="8051617" y="2111943"/>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0" name="Can 909"/>
                <p:cNvSpPr/>
                <p:nvPr/>
              </p:nvSpPr>
              <p:spPr>
                <a:xfrm rot="7731231">
                  <a:off x="7935343" y="2450683"/>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1" name="Can 910"/>
                <p:cNvSpPr/>
                <p:nvPr/>
              </p:nvSpPr>
              <p:spPr>
                <a:xfrm rot="7730444">
                  <a:off x="8061809" y="2551315"/>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2" name="Can 911"/>
                <p:cNvSpPr/>
                <p:nvPr/>
              </p:nvSpPr>
              <p:spPr>
                <a:xfrm rot="3148723">
                  <a:off x="7276228" y="2226845"/>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3" name="Can 912"/>
                <p:cNvSpPr/>
                <p:nvPr/>
              </p:nvSpPr>
              <p:spPr>
                <a:xfrm rot="3147936">
                  <a:off x="7399100" y="213006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4" name="Can 913"/>
                <p:cNvSpPr/>
                <p:nvPr/>
              </p:nvSpPr>
              <p:spPr>
                <a:xfrm rot="7731231">
                  <a:off x="7282826" y="246880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5" name="Can 914"/>
                <p:cNvSpPr/>
                <p:nvPr/>
              </p:nvSpPr>
              <p:spPr>
                <a:xfrm rot="7730444">
                  <a:off x="7409292" y="256943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6" name="Can 915"/>
                <p:cNvSpPr/>
                <p:nvPr/>
              </p:nvSpPr>
              <p:spPr>
                <a:xfrm rot="12845805">
                  <a:off x="7705620" y="2469867"/>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7" name="Can 916"/>
                <p:cNvSpPr/>
                <p:nvPr/>
              </p:nvSpPr>
              <p:spPr>
                <a:xfrm rot="12845018">
                  <a:off x="7630441" y="258095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8" name="Can 917"/>
                <p:cNvSpPr/>
                <p:nvPr/>
              </p:nvSpPr>
              <p:spPr>
                <a:xfrm rot="19535698">
                  <a:off x="7700419" y="2210299"/>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19" name="Can 918"/>
                <p:cNvSpPr/>
                <p:nvPr/>
              </p:nvSpPr>
              <p:spPr>
                <a:xfrm rot="19534911">
                  <a:off x="7624613" y="2099640"/>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0" name="Can 919"/>
                <p:cNvSpPr/>
                <p:nvPr/>
              </p:nvSpPr>
              <p:spPr>
                <a:xfrm rot="3148723">
                  <a:off x="6604803" y="2225227"/>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1" name="Can 920"/>
                <p:cNvSpPr/>
                <p:nvPr/>
              </p:nvSpPr>
              <p:spPr>
                <a:xfrm rot="3147936">
                  <a:off x="6727675" y="212844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2" name="Can 921"/>
                <p:cNvSpPr/>
                <p:nvPr/>
              </p:nvSpPr>
              <p:spPr>
                <a:xfrm rot="7731231">
                  <a:off x="6611401" y="2467183"/>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3" name="Can 922"/>
                <p:cNvSpPr/>
                <p:nvPr/>
              </p:nvSpPr>
              <p:spPr>
                <a:xfrm rot="7730444">
                  <a:off x="6737867" y="256781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4" name="Can 923"/>
                <p:cNvSpPr/>
                <p:nvPr/>
              </p:nvSpPr>
              <p:spPr>
                <a:xfrm rot="12845805">
                  <a:off x="7034195" y="2468249"/>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5" name="Can 924"/>
                <p:cNvSpPr/>
                <p:nvPr/>
              </p:nvSpPr>
              <p:spPr>
                <a:xfrm rot="12845018">
                  <a:off x="6959016" y="257933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6" name="Can 925"/>
                <p:cNvSpPr/>
                <p:nvPr/>
              </p:nvSpPr>
              <p:spPr>
                <a:xfrm rot="19535698">
                  <a:off x="7028994" y="220868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7" name="Can 926"/>
                <p:cNvSpPr/>
                <p:nvPr/>
              </p:nvSpPr>
              <p:spPr>
                <a:xfrm rot="19534911">
                  <a:off x="6953188" y="209802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8" name="Can 927"/>
                <p:cNvSpPr/>
                <p:nvPr/>
              </p:nvSpPr>
              <p:spPr>
                <a:xfrm rot="12845805">
                  <a:off x="6356439" y="2461617"/>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29" name="Can 928"/>
                <p:cNvSpPr/>
                <p:nvPr/>
              </p:nvSpPr>
              <p:spPr>
                <a:xfrm rot="12845018">
                  <a:off x="6281260" y="257270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0" name="Can 929"/>
                <p:cNvSpPr/>
                <p:nvPr/>
              </p:nvSpPr>
              <p:spPr>
                <a:xfrm rot="19535698">
                  <a:off x="6351238" y="2202049"/>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1" name="Can 930"/>
                <p:cNvSpPr/>
                <p:nvPr/>
              </p:nvSpPr>
              <p:spPr>
                <a:xfrm rot="19534911">
                  <a:off x="6275432" y="2091390"/>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2" name="Oval 931"/>
                <p:cNvSpPr/>
                <p:nvPr/>
              </p:nvSpPr>
              <p:spPr>
                <a:xfrm>
                  <a:off x="6111000" y="195266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3" name="Oval 932"/>
                <p:cNvSpPr/>
                <p:nvPr/>
              </p:nvSpPr>
              <p:spPr>
                <a:xfrm>
                  <a:off x="6114311" y="264511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4" name="Oval 933"/>
                <p:cNvSpPr/>
                <p:nvPr/>
              </p:nvSpPr>
              <p:spPr>
                <a:xfrm>
                  <a:off x="6781389" y="1953609"/>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5" name="Oval 934"/>
                <p:cNvSpPr/>
                <p:nvPr/>
              </p:nvSpPr>
              <p:spPr>
                <a:xfrm>
                  <a:off x="6784700" y="2646056"/>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6" name="Oval 935"/>
                <p:cNvSpPr/>
                <p:nvPr/>
              </p:nvSpPr>
              <p:spPr>
                <a:xfrm>
                  <a:off x="7458265" y="1956359"/>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7" name="Oval 936"/>
                <p:cNvSpPr/>
                <p:nvPr/>
              </p:nvSpPr>
              <p:spPr>
                <a:xfrm>
                  <a:off x="7461576" y="2648806"/>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8" name="Oval 937"/>
                <p:cNvSpPr/>
                <p:nvPr/>
              </p:nvSpPr>
              <p:spPr>
                <a:xfrm>
                  <a:off x="6344969" y="2291601"/>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39" name="Oval 938"/>
                <p:cNvSpPr/>
                <p:nvPr/>
              </p:nvSpPr>
              <p:spPr>
                <a:xfrm>
                  <a:off x="7015359" y="2292543"/>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0" name="Oval 939"/>
                <p:cNvSpPr/>
                <p:nvPr/>
              </p:nvSpPr>
              <p:spPr>
                <a:xfrm>
                  <a:off x="7692235" y="2295292"/>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1" name="Oval 940"/>
                <p:cNvSpPr/>
                <p:nvPr/>
              </p:nvSpPr>
              <p:spPr>
                <a:xfrm>
                  <a:off x="8061328" y="196586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2" name="Oval 941"/>
                <p:cNvSpPr/>
                <p:nvPr/>
              </p:nvSpPr>
              <p:spPr>
                <a:xfrm>
                  <a:off x="8064639" y="2658313"/>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3" name="Can 942"/>
                <p:cNvSpPr/>
                <p:nvPr/>
              </p:nvSpPr>
              <p:spPr>
                <a:xfrm rot="18451277" flipH="1">
                  <a:off x="4015600" y="1110890"/>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4" name="Can 943"/>
                <p:cNvSpPr/>
                <p:nvPr/>
              </p:nvSpPr>
              <p:spPr>
                <a:xfrm rot="18452064" flipH="1">
                  <a:off x="3892728" y="1014107"/>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5" name="Can 944"/>
                <p:cNvSpPr/>
                <p:nvPr/>
              </p:nvSpPr>
              <p:spPr>
                <a:xfrm rot="13868769" flipH="1">
                  <a:off x="4009001" y="1352847"/>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6" name="Can 945"/>
                <p:cNvSpPr/>
                <p:nvPr/>
              </p:nvSpPr>
              <p:spPr>
                <a:xfrm rot="13869556" flipH="1">
                  <a:off x="3882536" y="1453479"/>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7" name="Can 946"/>
                <p:cNvSpPr/>
                <p:nvPr/>
              </p:nvSpPr>
              <p:spPr>
                <a:xfrm rot="18451277" flipH="1">
                  <a:off x="4687025" y="110927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8" name="Can 947"/>
                <p:cNvSpPr/>
                <p:nvPr/>
              </p:nvSpPr>
              <p:spPr>
                <a:xfrm rot="18452064" flipH="1">
                  <a:off x="4564153" y="1012488"/>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49" name="Can 948"/>
                <p:cNvSpPr/>
                <p:nvPr/>
              </p:nvSpPr>
              <p:spPr>
                <a:xfrm rot="13868769" flipH="1">
                  <a:off x="4680426" y="1351228"/>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0" name="Can 949"/>
                <p:cNvSpPr/>
                <p:nvPr/>
              </p:nvSpPr>
              <p:spPr>
                <a:xfrm rot="13869556" flipH="1">
                  <a:off x="4553961" y="1451860"/>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1" name="Can 950"/>
                <p:cNvSpPr/>
                <p:nvPr/>
              </p:nvSpPr>
              <p:spPr>
                <a:xfrm rot="8754195" flipH="1">
                  <a:off x="4257633" y="1352293"/>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2" name="Can 951"/>
                <p:cNvSpPr/>
                <p:nvPr/>
              </p:nvSpPr>
              <p:spPr>
                <a:xfrm rot="8754982" flipH="1">
                  <a:off x="4332812" y="1463378"/>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3" name="Can 952"/>
                <p:cNvSpPr/>
                <p:nvPr/>
              </p:nvSpPr>
              <p:spPr>
                <a:xfrm rot="2064302" flipH="1">
                  <a:off x="4262834" y="1092725"/>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4" name="Can 953"/>
                <p:cNvSpPr/>
                <p:nvPr/>
              </p:nvSpPr>
              <p:spPr>
                <a:xfrm rot="2065089" flipH="1">
                  <a:off x="4338639" y="982066"/>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5" name="Can 954"/>
                <p:cNvSpPr/>
                <p:nvPr/>
              </p:nvSpPr>
              <p:spPr>
                <a:xfrm rot="8754195" flipH="1">
                  <a:off x="4935389" y="1345661"/>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6" name="Can 955"/>
                <p:cNvSpPr/>
                <p:nvPr/>
              </p:nvSpPr>
              <p:spPr>
                <a:xfrm rot="8754982" flipH="1">
                  <a:off x="5010568" y="1456746"/>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7" name="Can 956"/>
                <p:cNvSpPr/>
                <p:nvPr/>
              </p:nvSpPr>
              <p:spPr>
                <a:xfrm rot="2064302" flipH="1">
                  <a:off x="4940590" y="1086093"/>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8" name="Can 957"/>
                <p:cNvSpPr/>
                <p:nvPr/>
              </p:nvSpPr>
              <p:spPr>
                <a:xfrm rot="2065089" flipH="1">
                  <a:off x="5016395" y="975434"/>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59" name="Oval 958"/>
                <p:cNvSpPr/>
                <p:nvPr/>
              </p:nvSpPr>
              <p:spPr>
                <a:xfrm flipH="1">
                  <a:off x="4979980" y="836712"/>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0" name="Oval 959"/>
                <p:cNvSpPr/>
                <p:nvPr/>
              </p:nvSpPr>
              <p:spPr>
                <a:xfrm flipH="1">
                  <a:off x="4976669" y="1529159"/>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1" name="Oval 960"/>
                <p:cNvSpPr/>
                <p:nvPr/>
              </p:nvSpPr>
              <p:spPr>
                <a:xfrm flipH="1">
                  <a:off x="4309590" y="837653"/>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2" name="Oval 961"/>
                <p:cNvSpPr/>
                <p:nvPr/>
              </p:nvSpPr>
              <p:spPr>
                <a:xfrm flipH="1">
                  <a:off x="4306279" y="153010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3" name="Oval 962"/>
                <p:cNvSpPr/>
                <p:nvPr/>
              </p:nvSpPr>
              <p:spPr>
                <a:xfrm flipH="1">
                  <a:off x="3632714" y="840403"/>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4" name="Oval 963"/>
                <p:cNvSpPr/>
                <p:nvPr/>
              </p:nvSpPr>
              <p:spPr>
                <a:xfrm flipH="1">
                  <a:off x="3629403" y="153285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5" name="Oval 964"/>
                <p:cNvSpPr/>
                <p:nvPr/>
              </p:nvSpPr>
              <p:spPr>
                <a:xfrm flipH="1">
                  <a:off x="5652235" y="837653"/>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6" name="Oval 965"/>
                <p:cNvSpPr/>
                <p:nvPr/>
              </p:nvSpPr>
              <p:spPr>
                <a:xfrm flipH="1">
                  <a:off x="5648924" y="153010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7" name="Oval 966"/>
                <p:cNvSpPr/>
                <p:nvPr/>
              </p:nvSpPr>
              <p:spPr>
                <a:xfrm flipH="1">
                  <a:off x="4746010" y="1175645"/>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8" name="Oval 967"/>
                <p:cNvSpPr/>
                <p:nvPr/>
              </p:nvSpPr>
              <p:spPr>
                <a:xfrm flipH="1">
                  <a:off x="4075620" y="1176587"/>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69" name="Oval 968"/>
                <p:cNvSpPr/>
                <p:nvPr/>
              </p:nvSpPr>
              <p:spPr>
                <a:xfrm>
                  <a:off x="2996631" y="836712"/>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970" name="Oval 969"/>
                <p:cNvSpPr/>
                <p:nvPr/>
              </p:nvSpPr>
              <p:spPr>
                <a:xfrm>
                  <a:off x="2999942" y="1529159"/>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nvGrpSpPr>
              <p:cNvPr id="565" name="Group 564"/>
              <p:cNvGrpSpPr>
                <a:grpSpLocks noChangeAspect="1"/>
              </p:cNvGrpSpPr>
              <p:nvPr/>
            </p:nvGrpSpPr>
            <p:grpSpPr>
              <a:xfrm>
                <a:off x="1664529" y="5006534"/>
                <a:ext cx="3142461" cy="804698"/>
                <a:chOff x="38924" y="4077072"/>
                <a:chExt cx="8998453" cy="2304256"/>
              </a:xfrm>
            </p:grpSpPr>
            <p:sp>
              <p:nvSpPr>
                <p:cNvPr id="582" name="Rectangle 581"/>
                <p:cNvSpPr/>
                <p:nvPr/>
              </p:nvSpPr>
              <p:spPr>
                <a:xfrm>
                  <a:off x="2945489" y="4077072"/>
                  <a:ext cx="3015043" cy="1152128"/>
                </a:xfrm>
                <a:prstGeom prst="rect">
                  <a:avLst/>
                </a:prstGeom>
                <a:solidFill>
                  <a:srgbClr val="C0504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83" name="Rectangle 582"/>
                <p:cNvSpPr/>
                <p:nvPr/>
              </p:nvSpPr>
              <p:spPr>
                <a:xfrm>
                  <a:off x="5938431" y="5229200"/>
                  <a:ext cx="3098946" cy="1152128"/>
                </a:xfrm>
                <a:prstGeom prst="rect">
                  <a:avLst/>
                </a:prstGeom>
                <a:solidFill>
                  <a:srgbClr val="C0504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84" name="Can 583"/>
                <p:cNvSpPr/>
                <p:nvPr/>
              </p:nvSpPr>
              <p:spPr>
                <a:xfrm rot="3148723">
                  <a:off x="8586757" y="5551688"/>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85" name="Can 584"/>
                <p:cNvSpPr/>
                <p:nvPr/>
              </p:nvSpPr>
              <p:spPr>
                <a:xfrm rot="3147936">
                  <a:off x="8709629" y="5454904"/>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86" name="Can 585"/>
                <p:cNvSpPr/>
                <p:nvPr/>
              </p:nvSpPr>
              <p:spPr>
                <a:xfrm rot="7731231">
                  <a:off x="8593355" y="5793644"/>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87" name="Can 586"/>
                <p:cNvSpPr/>
                <p:nvPr/>
              </p:nvSpPr>
              <p:spPr>
                <a:xfrm rot="7730444">
                  <a:off x="8719821" y="5894276"/>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88" name="Can 587"/>
                <p:cNvSpPr/>
                <p:nvPr/>
              </p:nvSpPr>
              <p:spPr>
                <a:xfrm rot="12845805">
                  <a:off x="8363632" y="5812828"/>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89" name="Can 588"/>
                <p:cNvSpPr/>
                <p:nvPr/>
              </p:nvSpPr>
              <p:spPr>
                <a:xfrm rot="12845018">
                  <a:off x="8288453" y="592391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0" name="Can 589"/>
                <p:cNvSpPr/>
                <p:nvPr/>
              </p:nvSpPr>
              <p:spPr>
                <a:xfrm rot="19535698">
                  <a:off x="8358431" y="5553260"/>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1" name="Can 590"/>
                <p:cNvSpPr/>
                <p:nvPr/>
              </p:nvSpPr>
              <p:spPr>
                <a:xfrm rot="19534911">
                  <a:off x="8282625" y="5442601"/>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2" name="Oval 591"/>
                <p:cNvSpPr/>
                <p:nvPr/>
              </p:nvSpPr>
              <p:spPr>
                <a:xfrm>
                  <a:off x="8350247" y="5638253"/>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3" name="Oval 592"/>
                <p:cNvSpPr/>
                <p:nvPr/>
              </p:nvSpPr>
              <p:spPr>
                <a:xfrm>
                  <a:off x="8719340" y="530882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4" name="Oval 593"/>
                <p:cNvSpPr/>
                <p:nvPr/>
              </p:nvSpPr>
              <p:spPr>
                <a:xfrm>
                  <a:off x="8722651" y="6001274"/>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5" name="Can 594"/>
                <p:cNvSpPr/>
                <p:nvPr/>
              </p:nvSpPr>
              <p:spPr>
                <a:xfrm rot="3148723">
                  <a:off x="7932173" y="5538269"/>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6" name="Can 595"/>
                <p:cNvSpPr/>
                <p:nvPr/>
              </p:nvSpPr>
              <p:spPr>
                <a:xfrm rot="3147936">
                  <a:off x="8055045" y="5441485"/>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7" name="Can 596"/>
                <p:cNvSpPr/>
                <p:nvPr/>
              </p:nvSpPr>
              <p:spPr>
                <a:xfrm rot="7731231">
                  <a:off x="7938771" y="5780225"/>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8" name="Can 597"/>
                <p:cNvSpPr/>
                <p:nvPr/>
              </p:nvSpPr>
              <p:spPr>
                <a:xfrm rot="7730444">
                  <a:off x="8065237" y="5880857"/>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99" name="Can 598"/>
                <p:cNvSpPr/>
                <p:nvPr/>
              </p:nvSpPr>
              <p:spPr>
                <a:xfrm rot="12845805">
                  <a:off x="7709048" y="5799409"/>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0" name="Can 599"/>
                <p:cNvSpPr/>
                <p:nvPr/>
              </p:nvSpPr>
              <p:spPr>
                <a:xfrm rot="12845018">
                  <a:off x="7633869" y="591049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1" name="Can 600"/>
                <p:cNvSpPr/>
                <p:nvPr/>
              </p:nvSpPr>
              <p:spPr>
                <a:xfrm rot="19535698">
                  <a:off x="7703847" y="553984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2" name="Can 601"/>
                <p:cNvSpPr/>
                <p:nvPr/>
              </p:nvSpPr>
              <p:spPr>
                <a:xfrm rot="19534911">
                  <a:off x="7628041" y="542918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3" name="Oval 602"/>
                <p:cNvSpPr/>
                <p:nvPr/>
              </p:nvSpPr>
              <p:spPr>
                <a:xfrm>
                  <a:off x="7695663" y="5624834"/>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4" name="Oval 603"/>
                <p:cNvSpPr/>
                <p:nvPr/>
              </p:nvSpPr>
              <p:spPr>
                <a:xfrm>
                  <a:off x="8064756" y="5295409"/>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5" name="Oval 604"/>
                <p:cNvSpPr/>
                <p:nvPr/>
              </p:nvSpPr>
              <p:spPr>
                <a:xfrm>
                  <a:off x="8068067" y="598785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6" name="Rectangle 605"/>
                <p:cNvSpPr/>
                <p:nvPr/>
              </p:nvSpPr>
              <p:spPr>
                <a:xfrm>
                  <a:off x="38924" y="5221580"/>
                  <a:ext cx="2910800" cy="1152128"/>
                </a:xfrm>
                <a:prstGeom prst="rect">
                  <a:avLst/>
                </a:prstGeom>
                <a:solidFill>
                  <a:srgbClr val="C0504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7" name="Rectangle 606"/>
                <p:cNvSpPr/>
                <p:nvPr/>
              </p:nvSpPr>
              <p:spPr>
                <a:xfrm>
                  <a:off x="2953152" y="5229200"/>
                  <a:ext cx="2973641" cy="1152128"/>
                </a:xfrm>
                <a:prstGeom prst="rect">
                  <a:avLst/>
                </a:prstGeom>
                <a:solidFill>
                  <a:srgbClr val="1F497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8" name="Can 607"/>
                <p:cNvSpPr/>
                <p:nvPr/>
              </p:nvSpPr>
              <p:spPr>
                <a:xfrm rot="3148723">
                  <a:off x="5937536" y="5542374"/>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09" name="Can 608"/>
                <p:cNvSpPr/>
                <p:nvPr/>
              </p:nvSpPr>
              <p:spPr>
                <a:xfrm rot="3147936">
                  <a:off x="6060408" y="5445590"/>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0" name="Can 609"/>
                <p:cNvSpPr/>
                <p:nvPr/>
              </p:nvSpPr>
              <p:spPr>
                <a:xfrm rot="7731231">
                  <a:off x="5944134" y="5784330"/>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1" name="Can 610"/>
                <p:cNvSpPr/>
                <p:nvPr/>
              </p:nvSpPr>
              <p:spPr>
                <a:xfrm rot="7730444">
                  <a:off x="6070599" y="588496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2" name="Can 611"/>
                <p:cNvSpPr/>
                <p:nvPr/>
              </p:nvSpPr>
              <p:spPr>
                <a:xfrm rot="12845805">
                  <a:off x="5693263" y="5788650"/>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3" name="Can 612"/>
                <p:cNvSpPr/>
                <p:nvPr/>
              </p:nvSpPr>
              <p:spPr>
                <a:xfrm rot="12845018">
                  <a:off x="5618084" y="589973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4" name="Can 613"/>
                <p:cNvSpPr/>
                <p:nvPr/>
              </p:nvSpPr>
              <p:spPr>
                <a:xfrm rot="19535698">
                  <a:off x="5688062" y="5529081"/>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5" name="Can 614"/>
                <p:cNvSpPr/>
                <p:nvPr/>
              </p:nvSpPr>
              <p:spPr>
                <a:xfrm rot="19534911">
                  <a:off x="5612257" y="541842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6" name="Oval 615"/>
                <p:cNvSpPr/>
                <p:nvPr/>
              </p:nvSpPr>
              <p:spPr>
                <a:xfrm>
                  <a:off x="5677336" y="5621042"/>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7" name="Can 616"/>
                <p:cNvSpPr/>
                <p:nvPr/>
              </p:nvSpPr>
              <p:spPr>
                <a:xfrm rot="3148723">
                  <a:off x="2600933" y="5544868"/>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8" name="Can 617"/>
                <p:cNvSpPr/>
                <p:nvPr/>
              </p:nvSpPr>
              <p:spPr>
                <a:xfrm rot="3147936">
                  <a:off x="2723805" y="5448084"/>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19" name="Can 618"/>
                <p:cNvSpPr/>
                <p:nvPr/>
              </p:nvSpPr>
              <p:spPr>
                <a:xfrm rot="7731231">
                  <a:off x="2607531" y="5786824"/>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0" name="Can 619"/>
                <p:cNvSpPr/>
                <p:nvPr/>
              </p:nvSpPr>
              <p:spPr>
                <a:xfrm rot="7730444">
                  <a:off x="2733997" y="5887456"/>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1" name="Can 620"/>
                <p:cNvSpPr/>
                <p:nvPr/>
              </p:nvSpPr>
              <p:spPr>
                <a:xfrm rot="3148723">
                  <a:off x="1948416" y="5562987"/>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2" name="Can 621"/>
                <p:cNvSpPr/>
                <p:nvPr/>
              </p:nvSpPr>
              <p:spPr>
                <a:xfrm rot="3147936">
                  <a:off x="2071288" y="546620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3" name="Can 622"/>
                <p:cNvSpPr/>
                <p:nvPr/>
              </p:nvSpPr>
              <p:spPr>
                <a:xfrm rot="7731231">
                  <a:off x="1955014" y="5804944"/>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4" name="Can 623"/>
                <p:cNvSpPr/>
                <p:nvPr/>
              </p:nvSpPr>
              <p:spPr>
                <a:xfrm rot="7730444">
                  <a:off x="2081480" y="5905576"/>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5" name="Can 624"/>
                <p:cNvSpPr/>
                <p:nvPr/>
              </p:nvSpPr>
              <p:spPr>
                <a:xfrm rot="12845805">
                  <a:off x="2377808" y="5806009"/>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6" name="Can 625"/>
                <p:cNvSpPr/>
                <p:nvPr/>
              </p:nvSpPr>
              <p:spPr>
                <a:xfrm rot="12845018">
                  <a:off x="2302629" y="5917094"/>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7" name="Can 626"/>
                <p:cNvSpPr/>
                <p:nvPr/>
              </p:nvSpPr>
              <p:spPr>
                <a:xfrm rot="19535698">
                  <a:off x="2372607" y="5546441"/>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8" name="Can 627"/>
                <p:cNvSpPr/>
                <p:nvPr/>
              </p:nvSpPr>
              <p:spPr>
                <a:xfrm rot="19534911">
                  <a:off x="2296801" y="5435782"/>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29" name="Can 628"/>
                <p:cNvSpPr/>
                <p:nvPr/>
              </p:nvSpPr>
              <p:spPr>
                <a:xfrm rot="3148723">
                  <a:off x="1276991" y="5561368"/>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0" name="Can 629"/>
                <p:cNvSpPr/>
                <p:nvPr/>
              </p:nvSpPr>
              <p:spPr>
                <a:xfrm rot="3147936">
                  <a:off x="1399863" y="546458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1" name="Can 630"/>
                <p:cNvSpPr/>
                <p:nvPr/>
              </p:nvSpPr>
              <p:spPr>
                <a:xfrm rot="7731231">
                  <a:off x="1283589" y="5803325"/>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2" name="Can 631"/>
                <p:cNvSpPr/>
                <p:nvPr/>
              </p:nvSpPr>
              <p:spPr>
                <a:xfrm rot="7730444">
                  <a:off x="1410055" y="5903957"/>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3" name="Can 632"/>
                <p:cNvSpPr/>
                <p:nvPr/>
              </p:nvSpPr>
              <p:spPr>
                <a:xfrm rot="12845805">
                  <a:off x="1706383" y="5804390"/>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4" name="Can 633"/>
                <p:cNvSpPr/>
                <p:nvPr/>
              </p:nvSpPr>
              <p:spPr>
                <a:xfrm rot="12845018">
                  <a:off x="1631204" y="5915475"/>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5" name="Can 634"/>
                <p:cNvSpPr/>
                <p:nvPr/>
              </p:nvSpPr>
              <p:spPr>
                <a:xfrm rot="19535698">
                  <a:off x="1701182" y="5544822"/>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6" name="Can 635"/>
                <p:cNvSpPr/>
                <p:nvPr/>
              </p:nvSpPr>
              <p:spPr>
                <a:xfrm rot="19534911">
                  <a:off x="1625376" y="5434163"/>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7" name="Can 636"/>
                <p:cNvSpPr/>
                <p:nvPr/>
              </p:nvSpPr>
              <p:spPr>
                <a:xfrm rot="3148723">
                  <a:off x="599235" y="5554736"/>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8" name="Can 637"/>
                <p:cNvSpPr/>
                <p:nvPr/>
              </p:nvSpPr>
              <p:spPr>
                <a:xfrm rot="3147936">
                  <a:off x="722107" y="545795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39" name="Can 638"/>
                <p:cNvSpPr/>
                <p:nvPr/>
              </p:nvSpPr>
              <p:spPr>
                <a:xfrm rot="7731231">
                  <a:off x="605833" y="5796693"/>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0" name="Can 639"/>
                <p:cNvSpPr/>
                <p:nvPr/>
              </p:nvSpPr>
              <p:spPr>
                <a:xfrm rot="7730444">
                  <a:off x="732299" y="589732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1" name="Can 640"/>
                <p:cNvSpPr/>
                <p:nvPr/>
              </p:nvSpPr>
              <p:spPr>
                <a:xfrm rot="12845805">
                  <a:off x="1028627" y="5797758"/>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2" name="Can 641"/>
                <p:cNvSpPr/>
                <p:nvPr/>
              </p:nvSpPr>
              <p:spPr>
                <a:xfrm rot="12845018">
                  <a:off x="953448" y="5908843"/>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3" name="Can 642"/>
                <p:cNvSpPr/>
                <p:nvPr/>
              </p:nvSpPr>
              <p:spPr>
                <a:xfrm rot="19535698">
                  <a:off x="1023426" y="5538190"/>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4" name="Can 643"/>
                <p:cNvSpPr/>
                <p:nvPr/>
              </p:nvSpPr>
              <p:spPr>
                <a:xfrm rot="19534911">
                  <a:off x="947620" y="5427531"/>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5" name="Can 644"/>
                <p:cNvSpPr/>
                <p:nvPr/>
              </p:nvSpPr>
              <p:spPr>
                <a:xfrm rot="12845805">
                  <a:off x="359612" y="5791396"/>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6" name="Can 645"/>
                <p:cNvSpPr/>
                <p:nvPr/>
              </p:nvSpPr>
              <p:spPr>
                <a:xfrm rot="12845018">
                  <a:off x="284433" y="590248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7" name="Can 646"/>
                <p:cNvSpPr/>
                <p:nvPr/>
              </p:nvSpPr>
              <p:spPr>
                <a:xfrm rot="19535698">
                  <a:off x="354411" y="5531828"/>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8" name="Can 647"/>
                <p:cNvSpPr/>
                <p:nvPr/>
              </p:nvSpPr>
              <p:spPr>
                <a:xfrm rot="19534911">
                  <a:off x="278605" y="5421169"/>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49" name="Oval 648"/>
                <p:cNvSpPr/>
                <p:nvPr/>
              </p:nvSpPr>
              <p:spPr>
                <a:xfrm>
                  <a:off x="783187" y="5288809"/>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0" name="Oval 649"/>
                <p:cNvSpPr/>
                <p:nvPr/>
              </p:nvSpPr>
              <p:spPr>
                <a:xfrm>
                  <a:off x="786498" y="5981256"/>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1" name="Oval 650"/>
                <p:cNvSpPr/>
                <p:nvPr/>
              </p:nvSpPr>
              <p:spPr>
                <a:xfrm>
                  <a:off x="1453577" y="528975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2" name="Oval 651"/>
                <p:cNvSpPr/>
                <p:nvPr/>
              </p:nvSpPr>
              <p:spPr>
                <a:xfrm>
                  <a:off x="1456888" y="598219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3" name="Oval 652"/>
                <p:cNvSpPr/>
                <p:nvPr/>
              </p:nvSpPr>
              <p:spPr>
                <a:xfrm>
                  <a:off x="2130453" y="529250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4" name="Oval 653"/>
                <p:cNvSpPr/>
                <p:nvPr/>
              </p:nvSpPr>
              <p:spPr>
                <a:xfrm>
                  <a:off x="2133764" y="598494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5" name="Oval 654"/>
                <p:cNvSpPr/>
                <p:nvPr/>
              </p:nvSpPr>
              <p:spPr>
                <a:xfrm>
                  <a:off x="110932" y="528975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6" name="Oval 655"/>
                <p:cNvSpPr/>
                <p:nvPr/>
              </p:nvSpPr>
              <p:spPr>
                <a:xfrm>
                  <a:off x="114243" y="598219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7" name="Oval 656"/>
                <p:cNvSpPr/>
                <p:nvPr/>
              </p:nvSpPr>
              <p:spPr>
                <a:xfrm>
                  <a:off x="1017157" y="5627742"/>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8" name="Oval 657"/>
                <p:cNvSpPr/>
                <p:nvPr/>
              </p:nvSpPr>
              <p:spPr>
                <a:xfrm>
                  <a:off x="1687547" y="5628684"/>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59" name="Oval 658"/>
                <p:cNvSpPr/>
                <p:nvPr/>
              </p:nvSpPr>
              <p:spPr>
                <a:xfrm>
                  <a:off x="2364423" y="5631434"/>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0" name="Oval 659"/>
                <p:cNvSpPr/>
                <p:nvPr/>
              </p:nvSpPr>
              <p:spPr>
                <a:xfrm>
                  <a:off x="344902" y="5628684"/>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1" name="Can 660"/>
                <p:cNvSpPr/>
                <p:nvPr/>
              </p:nvSpPr>
              <p:spPr>
                <a:xfrm rot="3148723">
                  <a:off x="5264605" y="5560547"/>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2" name="Can 661"/>
                <p:cNvSpPr/>
                <p:nvPr/>
              </p:nvSpPr>
              <p:spPr>
                <a:xfrm rot="3147936">
                  <a:off x="5387477" y="5463763"/>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3" name="Can 662"/>
                <p:cNvSpPr/>
                <p:nvPr/>
              </p:nvSpPr>
              <p:spPr>
                <a:xfrm rot="7731231">
                  <a:off x="5271203" y="5802503"/>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4" name="Can 663"/>
                <p:cNvSpPr/>
                <p:nvPr/>
              </p:nvSpPr>
              <p:spPr>
                <a:xfrm rot="7730444">
                  <a:off x="5397668" y="590313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5" name="Can 664"/>
                <p:cNvSpPr/>
                <p:nvPr/>
              </p:nvSpPr>
              <p:spPr>
                <a:xfrm rot="3148723">
                  <a:off x="3935870" y="5548375"/>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6" name="Can 665"/>
                <p:cNvSpPr/>
                <p:nvPr/>
              </p:nvSpPr>
              <p:spPr>
                <a:xfrm rot="3147936">
                  <a:off x="4058742" y="5451591"/>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7" name="Can 666"/>
                <p:cNvSpPr/>
                <p:nvPr/>
              </p:nvSpPr>
              <p:spPr>
                <a:xfrm rot="7731231">
                  <a:off x="3942469" y="5790331"/>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8" name="Can 667"/>
                <p:cNvSpPr/>
                <p:nvPr/>
              </p:nvSpPr>
              <p:spPr>
                <a:xfrm rot="7730444">
                  <a:off x="4068934" y="589096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69" name="Can 668"/>
                <p:cNvSpPr/>
                <p:nvPr/>
              </p:nvSpPr>
              <p:spPr>
                <a:xfrm rot="3148723">
                  <a:off x="3265357" y="5544516"/>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0" name="Can 669"/>
                <p:cNvSpPr/>
                <p:nvPr/>
              </p:nvSpPr>
              <p:spPr>
                <a:xfrm rot="3147936">
                  <a:off x="3388229" y="5447732"/>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1" name="Can 670"/>
                <p:cNvSpPr/>
                <p:nvPr/>
              </p:nvSpPr>
              <p:spPr>
                <a:xfrm rot="7731231">
                  <a:off x="3271955" y="5786472"/>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2" name="Can 671"/>
                <p:cNvSpPr/>
                <p:nvPr/>
              </p:nvSpPr>
              <p:spPr>
                <a:xfrm rot="7730444">
                  <a:off x="3398420" y="588710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3" name="Can 672"/>
                <p:cNvSpPr/>
                <p:nvPr/>
              </p:nvSpPr>
              <p:spPr>
                <a:xfrm rot="3148723">
                  <a:off x="4610752" y="5550016"/>
                  <a:ext cx="48608" cy="17832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4" name="Can 673"/>
                <p:cNvSpPr/>
                <p:nvPr/>
              </p:nvSpPr>
              <p:spPr>
                <a:xfrm rot="3147936">
                  <a:off x="4733624" y="5453232"/>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5" name="Can 674"/>
                <p:cNvSpPr/>
                <p:nvPr/>
              </p:nvSpPr>
              <p:spPr>
                <a:xfrm rot="7731231">
                  <a:off x="4617350" y="5791972"/>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6" name="Can 675"/>
                <p:cNvSpPr/>
                <p:nvPr/>
              </p:nvSpPr>
              <p:spPr>
                <a:xfrm rot="7730444">
                  <a:off x="4743815" y="589260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7" name="Can 676"/>
                <p:cNvSpPr/>
                <p:nvPr/>
              </p:nvSpPr>
              <p:spPr>
                <a:xfrm rot="12845805">
                  <a:off x="3696089" y="5795351"/>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8" name="Can 677"/>
                <p:cNvSpPr/>
                <p:nvPr/>
              </p:nvSpPr>
              <p:spPr>
                <a:xfrm rot="12845018">
                  <a:off x="3620910" y="590643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79" name="Can 678"/>
                <p:cNvSpPr/>
                <p:nvPr/>
              </p:nvSpPr>
              <p:spPr>
                <a:xfrm rot="19535698">
                  <a:off x="3690888" y="5535781"/>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0" name="Can 679"/>
                <p:cNvSpPr/>
                <p:nvPr/>
              </p:nvSpPr>
              <p:spPr>
                <a:xfrm rot="19534911">
                  <a:off x="3615083" y="5425123"/>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1" name="Can 680"/>
                <p:cNvSpPr/>
                <p:nvPr/>
              </p:nvSpPr>
              <p:spPr>
                <a:xfrm rot="12845805">
                  <a:off x="4366479" y="5796292"/>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2" name="Can 681"/>
                <p:cNvSpPr/>
                <p:nvPr/>
              </p:nvSpPr>
              <p:spPr>
                <a:xfrm rot="12845018">
                  <a:off x="4291300" y="5907376"/>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3" name="Can 682"/>
                <p:cNvSpPr/>
                <p:nvPr/>
              </p:nvSpPr>
              <p:spPr>
                <a:xfrm rot="19535698">
                  <a:off x="4361278" y="5536723"/>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4" name="Can 683"/>
                <p:cNvSpPr/>
                <p:nvPr/>
              </p:nvSpPr>
              <p:spPr>
                <a:xfrm rot="19534911">
                  <a:off x="4285473" y="542606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5" name="Can 684"/>
                <p:cNvSpPr/>
                <p:nvPr/>
              </p:nvSpPr>
              <p:spPr>
                <a:xfrm rot="12845805">
                  <a:off x="5043355" y="5799042"/>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6" name="Can 685"/>
                <p:cNvSpPr/>
                <p:nvPr/>
              </p:nvSpPr>
              <p:spPr>
                <a:xfrm rot="12845018">
                  <a:off x="4968176" y="5910126"/>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7" name="Can 686"/>
                <p:cNvSpPr/>
                <p:nvPr/>
              </p:nvSpPr>
              <p:spPr>
                <a:xfrm rot="19535698">
                  <a:off x="5038153" y="5539473"/>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8" name="Can 687"/>
                <p:cNvSpPr/>
                <p:nvPr/>
              </p:nvSpPr>
              <p:spPr>
                <a:xfrm rot="19534911">
                  <a:off x="4962348" y="542881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89" name="Can 688"/>
                <p:cNvSpPr/>
                <p:nvPr/>
              </p:nvSpPr>
              <p:spPr>
                <a:xfrm rot="12845805">
                  <a:off x="3022617" y="5791397"/>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0" name="Can 689"/>
                <p:cNvSpPr/>
                <p:nvPr/>
              </p:nvSpPr>
              <p:spPr>
                <a:xfrm rot="12845018">
                  <a:off x="2947438" y="5902481"/>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1" name="Can 690"/>
                <p:cNvSpPr/>
                <p:nvPr/>
              </p:nvSpPr>
              <p:spPr>
                <a:xfrm rot="19535698">
                  <a:off x="3017416" y="5531828"/>
                  <a:ext cx="48608" cy="178324"/>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2" name="Can 691"/>
                <p:cNvSpPr/>
                <p:nvPr/>
              </p:nvSpPr>
              <p:spPr>
                <a:xfrm rot="19534911">
                  <a:off x="2941611" y="5421170"/>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3" name="Oval 692"/>
                <p:cNvSpPr/>
                <p:nvPr/>
              </p:nvSpPr>
              <p:spPr>
                <a:xfrm>
                  <a:off x="3446192" y="5288809"/>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4" name="Oval 693"/>
                <p:cNvSpPr/>
                <p:nvPr/>
              </p:nvSpPr>
              <p:spPr>
                <a:xfrm>
                  <a:off x="3449503" y="5981256"/>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5" name="Oval 694"/>
                <p:cNvSpPr/>
                <p:nvPr/>
              </p:nvSpPr>
              <p:spPr>
                <a:xfrm>
                  <a:off x="4116582" y="528975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6" name="Oval 695"/>
                <p:cNvSpPr/>
                <p:nvPr/>
              </p:nvSpPr>
              <p:spPr>
                <a:xfrm>
                  <a:off x="4119893" y="598219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7" name="Oval 696"/>
                <p:cNvSpPr/>
                <p:nvPr/>
              </p:nvSpPr>
              <p:spPr>
                <a:xfrm>
                  <a:off x="4793458" y="529250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8" name="Oval 697"/>
                <p:cNvSpPr/>
                <p:nvPr/>
              </p:nvSpPr>
              <p:spPr>
                <a:xfrm>
                  <a:off x="4796769" y="598494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699" name="Oval 698"/>
                <p:cNvSpPr/>
                <p:nvPr/>
              </p:nvSpPr>
              <p:spPr>
                <a:xfrm>
                  <a:off x="2773937" y="528975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0" name="Oval 699"/>
                <p:cNvSpPr/>
                <p:nvPr/>
              </p:nvSpPr>
              <p:spPr>
                <a:xfrm>
                  <a:off x="2777248" y="598219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1" name="Oval 700"/>
                <p:cNvSpPr/>
                <p:nvPr/>
              </p:nvSpPr>
              <p:spPr>
                <a:xfrm>
                  <a:off x="3680162" y="5627742"/>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2" name="Oval 701"/>
                <p:cNvSpPr/>
                <p:nvPr/>
              </p:nvSpPr>
              <p:spPr>
                <a:xfrm>
                  <a:off x="4350552" y="5628684"/>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3" name="Oval 702"/>
                <p:cNvSpPr/>
                <p:nvPr/>
              </p:nvSpPr>
              <p:spPr>
                <a:xfrm>
                  <a:off x="5027428" y="5631434"/>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4" name="Oval 703"/>
                <p:cNvSpPr/>
                <p:nvPr/>
              </p:nvSpPr>
              <p:spPr>
                <a:xfrm>
                  <a:off x="3007907" y="5628684"/>
                  <a:ext cx="249457" cy="249457"/>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5" name="Oval 704"/>
                <p:cNvSpPr/>
                <p:nvPr/>
              </p:nvSpPr>
              <p:spPr>
                <a:xfrm>
                  <a:off x="5442172" y="5283151"/>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6" name="Oval 705"/>
                <p:cNvSpPr/>
                <p:nvPr/>
              </p:nvSpPr>
              <p:spPr>
                <a:xfrm>
                  <a:off x="5445483" y="597559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7" name="Can 706"/>
                <p:cNvSpPr/>
                <p:nvPr/>
              </p:nvSpPr>
              <p:spPr>
                <a:xfrm rot="3148723">
                  <a:off x="7279656" y="5556387"/>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8" name="Can 707"/>
                <p:cNvSpPr/>
                <p:nvPr/>
              </p:nvSpPr>
              <p:spPr>
                <a:xfrm rot="3147936">
                  <a:off x="7402528" y="545960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09" name="Can 708"/>
                <p:cNvSpPr/>
                <p:nvPr/>
              </p:nvSpPr>
              <p:spPr>
                <a:xfrm rot="7731231">
                  <a:off x="7286254" y="5798343"/>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0" name="Can 709"/>
                <p:cNvSpPr/>
                <p:nvPr/>
              </p:nvSpPr>
              <p:spPr>
                <a:xfrm rot="7730444">
                  <a:off x="7412720" y="5898975"/>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1" name="Can 710"/>
                <p:cNvSpPr/>
                <p:nvPr/>
              </p:nvSpPr>
              <p:spPr>
                <a:xfrm rot="3148723">
                  <a:off x="6608231" y="5554769"/>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2" name="Can 711"/>
                <p:cNvSpPr/>
                <p:nvPr/>
              </p:nvSpPr>
              <p:spPr>
                <a:xfrm rot="3147936">
                  <a:off x="6731103" y="5457986"/>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3" name="Can 712"/>
                <p:cNvSpPr/>
                <p:nvPr/>
              </p:nvSpPr>
              <p:spPr>
                <a:xfrm rot="7731231">
                  <a:off x="6614829" y="5796725"/>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4" name="Can 713"/>
                <p:cNvSpPr/>
                <p:nvPr/>
              </p:nvSpPr>
              <p:spPr>
                <a:xfrm rot="7730444">
                  <a:off x="6741295" y="5897357"/>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5" name="Can 714"/>
                <p:cNvSpPr/>
                <p:nvPr/>
              </p:nvSpPr>
              <p:spPr>
                <a:xfrm rot="12845805">
                  <a:off x="7037623" y="579779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6" name="Can 715"/>
                <p:cNvSpPr/>
                <p:nvPr/>
              </p:nvSpPr>
              <p:spPr>
                <a:xfrm rot="12845018">
                  <a:off x="6962444" y="5908876"/>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7" name="Can 716"/>
                <p:cNvSpPr/>
                <p:nvPr/>
              </p:nvSpPr>
              <p:spPr>
                <a:xfrm rot="19535698">
                  <a:off x="7032422" y="5538223"/>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8" name="Can 717"/>
                <p:cNvSpPr/>
                <p:nvPr/>
              </p:nvSpPr>
              <p:spPr>
                <a:xfrm rot="19534911">
                  <a:off x="6956616" y="542756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19" name="Can 718"/>
                <p:cNvSpPr/>
                <p:nvPr/>
              </p:nvSpPr>
              <p:spPr>
                <a:xfrm rot="12845805">
                  <a:off x="6359867" y="5791159"/>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0" name="Can 719"/>
                <p:cNvSpPr/>
                <p:nvPr/>
              </p:nvSpPr>
              <p:spPr>
                <a:xfrm rot="12845018">
                  <a:off x="6284688" y="590224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1" name="Can 720"/>
                <p:cNvSpPr/>
                <p:nvPr/>
              </p:nvSpPr>
              <p:spPr>
                <a:xfrm rot="19535698">
                  <a:off x="6354666" y="553159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2" name="Can 721"/>
                <p:cNvSpPr/>
                <p:nvPr/>
              </p:nvSpPr>
              <p:spPr>
                <a:xfrm rot="19534911">
                  <a:off x="6278860" y="542093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3" name="Oval 722"/>
                <p:cNvSpPr/>
                <p:nvPr/>
              </p:nvSpPr>
              <p:spPr>
                <a:xfrm>
                  <a:off x="6114428" y="5282210"/>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4" name="Oval 723"/>
                <p:cNvSpPr/>
                <p:nvPr/>
              </p:nvSpPr>
              <p:spPr>
                <a:xfrm>
                  <a:off x="6117739" y="5974657"/>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5" name="Oval 724"/>
                <p:cNvSpPr/>
                <p:nvPr/>
              </p:nvSpPr>
              <p:spPr>
                <a:xfrm>
                  <a:off x="6784817" y="5283151"/>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6" name="Oval 725"/>
                <p:cNvSpPr/>
                <p:nvPr/>
              </p:nvSpPr>
              <p:spPr>
                <a:xfrm>
                  <a:off x="6788128" y="597559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7" name="Oval 726"/>
                <p:cNvSpPr/>
                <p:nvPr/>
              </p:nvSpPr>
              <p:spPr>
                <a:xfrm>
                  <a:off x="7461693" y="5285901"/>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8" name="Oval 727"/>
                <p:cNvSpPr/>
                <p:nvPr/>
              </p:nvSpPr>
              <p:spPr>
                <a:xfrm>
                  <a:off x="7465004" y="5978348"/>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29" name="Oval 728"/>
                <p:cNvSpPr/>
                <p:nvPr/>
              </p:nvSpPr>
              <p:spPr>
                <a:xfrm>
                  <a:off x="6348397" y="5621143"/>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0" name="Oval 729"/>
                <p:cNvSpPr/>
                <p:nvPr/>
              </p:nvSpPr>
              <p:spPr>
                <a:xfrm>
                  <a:off x="7018787" y="5622085"/>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1" name="Can 730"/>
                <p:cNvSpPr/>
                <p:nvPr/>
              </p:nvSpPr>
              <p:spPr>
                <a:xfrm rot="18451277" flipH="1">
                  <a:off x="3359436" y="4422313"/>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2" name="Can 731"/>
                <p:cNvSpPr/>
                <p:nvPr/>
              </p:nvSpPr>
              <p:spPr>
                <a:xfrm rot="18452064" flipH="1">
                  <a:off x="3236564" y="4325529"/>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3" name="Can 732"/>
                <p:cNvSpPr/>
                <p:nvPr/>
              </p:nvSpPr>
              <p:spPr>
                <a:xfrm rot="13868769" flipH="1">
                  <a:off x="3352837" y="4664269"/>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4" name="Can 733"/>
                <p:cNvSpPr/>
                <p:nvPr/>
              </p:nvSpPr>
              <p:spPr>
                <a:xfrm rot="13869556" flipH="1">
                  <a:off x="3226372" y="4764901"/>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5" name="Can 734"/>
                <p:cNvSpPr/>
                <p:nvPr/>
              </p:nvSpPr>
              <p:spPr>
                <a:xfrm rot="18451277" flipH="1">
                  <a:off x="4011953" y="4440432"/>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6" name="Can 735"/>
                <p:cNvSpPr/>
                <p:nvPr/>
              </p:nvSpPr>
              <p:spPr>
                <a:xfrm rot="18452064" flipH="1">
                  <a:off x="3889081" y="4343649"/>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7" name="Can 736"/>
                <p:cNvSpPr/>
                <p:nvPr/>
              </p:nvSpPr>
              <p:spPr>
                <a:xfrm rot="13868769" flipH="1">
                  <a:off x="4005354" y="4682389"/>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8" name="Can 737"/>
                <p:cNvSpPr/>
                <p:nvPr/>
              </p:nvSpPr>
              <p:spPr>
                <a:xfrm rot="13869556" flipH="1">
                  <a:off x="3878889" y="4783021"/>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39" name="Can 738"/>
                <p:cNvSpPr/>
                <p:nvPr/>
              </p:nvSpPr>
              <p:spPr>
                <a:xfrm rot="8754195" flipH="1">
                  <a:off x="3582561" y="4683454"/>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0" name="Can 739"/>
                <p:cNvSpPr/>
                <p:nvPr/>
              </p:nvSpPr>
              <p:spPr>
                <a:xfrm rot="8754982" flipH="1">
                  <a:off x="3657740" y="4794539"/>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1" name="Can 740"/>
                <p:cNvSpPr/>
                <p:nvPr/>
              </p:nvSpPr>
              <p:spPr>
                <a:xfrm rot="2064302" flipH="1">
                  <a:off x="3587762" y="4423886"/>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2" name="Can 741"/>
                <p:cNvSpPr/>
                <p:nvPr/>
              </p:nvSpPr>
              <p:spPr>
                <a:xfrm rot="2065089" flipH="1">
                  <a:off x="3663567" y="4313227"/>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3" name="Can 742"/>
                <p:cNvSpPr/>
                <p:nvPr/>
              </p:nvSpPr>
              <p:spPr>
                <a:xfrm rot="18451277" flipH="1">
                  <a:off x="4683378" y="4438813"/>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4" name="Can 743"/>
                <p:cNvSpPr/>
                <p:nvPr/>
              </p:nvSpPr>
              <p:spPr>
                <a:xfrm rot="18452064" flipH="1">
                  <a:off x="4560506" y="4342030"/>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5" name="Can 744"/>
                <p:cNvSpPr/>
                <p:nvPr/>
              </p:nvSpPr>
              <p:spPr>
                <a:xfrm rot="13868769" flipH="1">
                  <a:off x="4676779" y="4680770"/>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6" name="Can 745"/>
                <p:cNvSpPr/>
                <p:nvPr/>
              </p:nvSpPr>
              <p:spPr>
                <a:xfrm rot="13869556" flipH="1">
                  <a:off x="4550314" y="4781402"/>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7" name="Can 746"/>
                <p:cNvSpPr/>
                <p:nvPr/>
              </p:nvSpPr>
              <p:spPr>
                <a:xfrm rot="8754195" flipH="1">
                  <a:off x="4253986" y="4681835"/>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8" name="Can 747"/>
                <p:cNvSpPr/>
                <p:nvPr/>
              </p:nvSpPr>
              <p:spPr>
                <a:xfrm rot="8754982" flipH="1">
                  <a:off x="4329165" y="4792920"/>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49" name="Can 748"/>
                <p:cNvSpPr/>
                <p:nvPr/>
              </p:nvSpPr>
              <p:spPr>
                <a:xfrm rot="2064302" flipH="1">
                  <a:off x="4259187" y="4422267"/>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0" name="Can 749"/>
                <p:cNvSpPr/>
                <p:nvPr/>
              </p:nvSpPr>
              <p:spPr>
                <a:xfrm rot="2065089" flipH="1">
                  <a:off x="4334992" y="4311608"/>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1" name="Can 750"/>
                <p:cNvSpPr/>
                <p:nvPr/>
              </p:nvSpPr>
              <p:spPr>
                <a:xfrm rot="18451277" flipH="1">
                  <a:off x="5361134" y="443218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2" name="Can 751"/>
                <p:cNvSpPr/>
                <p:nvPr/>
              </p:nvSpPr>
              <p:spPr>
                <a:xfrm rot="18452064" flipH="1">
                  <a:off x="5238262" y="4335398"/>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3" name="Can 752"/>
                <p:cNvSpPr/>
                <p:nvPr/>
              </p:nvSpPr>
              <p:spPr>
                <a:xfrm rot="13868769" flipH="1">
                  <a:off x="5354535" y="4674138"/>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4" name="Can 753"/>
                <p:cNvSpPr/>
                <p:nvPr/>
              </p:nvSpPr>
              <p:spPr>
                <a:xfrm rot="13869556" flipH="1">
                  <a:off x="5228070" y="4774770"/>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5" name="Can 754"/>
                <p:cNvSpPr/>
                <p:nvPr/>
              </p:nvSpPr>
              <p:spPr>
                <a:xfrm rot="8754195" flipH="1">
                  <a:off x="4931742" y="4675203"/>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6" name="Can 755"/>
                <p:cNvSpPr/>
                <p:nvPr/>
              </p:nvSpPr>
              <p:spPr>
                <a:xfrm rot="8754982" flipH="1">
                  <a:off x="5006921" y="4786288"/>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7" name="Can 756"/>
                <p:cNvSpPr/>
                <p:nvPr/>
              </p:nvSpPr>
              <p:spPr>
                <a:xfrm rot="2064302" flipH="1">
                  <a:off x="4936943" y="4415635"/>
                  <a:ext cx="48608" cy="17832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8" name="Can 757"/>
                <p:cNvSpPr/>
                <p:nvPr/>
              </p:nvSpPr>
              <p:spPr>
                <a:xfrm rot="2065089" flipH="1">
                  <a:off x="5012748" y="4304976"/>
                  <a:ext cx="48608" cy="17832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59" name="Can 758"/>
                <p:cNvSpPr/>
                <p:nvPr/>
              </p:nvSpPr>
              <p:spPr>
                <a:xfrm rot="8754195" flipH="1">
                  <a:off x="5600757" y="4668841"/>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0" name="Can 759"/>
                <p:cNvSpPr/>
                <p:nvPr/>
              </p:nvSpPr>
              <p:spPr>
                <a:xfrm rot="8754982" flipH="1">
                  <a:off x="5675935" y="4779927"/>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1" name="Can 760"/>
                <p:cNvSpPr/>
                <p:nvPr/>
              </p:nvSpPr>
              <p:spPr>
                <a:xfrm rot="2064302" flipH="1">
                  <a:off x="5605958" y="4409273"/>
                  <a:ext cx="48608" cy="178324"/>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2" name="Can 761"/>
                <p:cNvSpPr/>
                <p:nvPr/>
              </p:nvSpPr>
              <p:spPr>
                <a:xfrm rot="2065089" flipH="1">
                  <a:off x="5681763" y="4298614"/>
                  <a:ext cx="48608" cy="178324"/>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3" name="Oval 762"/>
                <p:cNvSpPr/>
                <p:nvPr/>
              </p:nvSpPr>
              <p:spPr>
                <a:xfrm flipH="1">
                  <a:off x="4976333" y="4166254"/>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4" name="Oval 763"/>
                <p:cNvSpPr/>
                <p:nvPr/>
              </p:nvSpPr>
              <p:spPr>
                <a:xfrm flipH="1">
                  <a:off x="4973022" y="4858701"/>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5" name="Oval 764"/>
                <p:cNvSpPr/>
                <p:nvPr/>
              </p:nvSpPr>
              <p:spPr>
                <a:xfrm flipH="1">
                  <a:off x="4305943" y="416719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6" name="Oval 765"/>
                <p:cNvSpPr/>
                <p:nvPr/>
              </p:nvSpPr>
              <p:spPr>
                <a:xfrm flipH="1">
                  <a:off x="4302632" y="4859642"/>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7" name="Oval 766"/>
                <p:cNvSpPr/>
                <p:nvPr/>
              </p:nvSpPr>
              <p:spPr>
                <a:xfrm flipH="1">
                  <a:off x="3629067" y="416994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8" name="Oval 767"/>
                <p:cNvSpPr/>
                <p:nvPr/>
              </p:nvSpPr>
              <p:spPr>
                <a:xfrm flipH="1">
                  <a:off x="3625756" y="4862392"/>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69" name="Oval 768"/>
                <p:cNvSpPr/>
                <p:nvPr/>
              </p:nvSpPr>
              <p:spPr>
                <a:xfrm flipH="1">
                  <a:off x="5648588" y="4167195"/>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0" name="Oval 769"/>
                <p:cNvSpPr/>
                <p:nvPr/>
              </p:nvSpPr>
              <p:spPr>
                <a:xfrm flipH="1">
                  <a:off x="5645277" y="4859642"/>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1" name="Oval 770"/>
                <p:cNvSpPr/>
                <p:nvPr/>
              </p:nvSpPr>
              <p:spPr>
                <a:xfrm flipH="1">
                  <a:off x="4742363" y="4505187"/>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2" name="Oval 771"/>
                <p:cNvSpPr/>
                <p:nvPr/>
              </p:nvSpPr>
              <p:spPr>
                <a:xfrm flipH="1">
                  <a:off x="4071973" y="4506129"/>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3" name="Oval 772"/>
                <p:cNvSpPr/>
                <p:nvPr/>
              </p:nvSpPr>
              <p:spPr>
                <a:xfrm flipH="1">
                  <a:off x="3395097" y="4508879"/>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4" name="Oval 773"/>
                <p:cNvSpPr/>
                <p:nvPr/>
              </p:nvSpPr>
              <p:spPr>
                <a:xfrm flipH="1">
                  <a:off x="5414619" y="4506129"/>
                  <a:ext cx="249457" cy="249457"/>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5" name="Oval 774"/>
                <p:cNvSpPr/>
                <p:nvPr/>
              </p:nvSpPr>
              <p:spPr>
                <a:xfrm>
                  <a:off x="3000059" y="4166254"/>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776" name="Oval 775"/>
                <p:cNvSpPr/>
                <p:nvPr/>
              </p:nvSpPr>
              <p:spPr>
                <a:xfrm>
                  <a:off x="3003370" y="4858701"/>
                  <a:ext cx="249457" cy="249457"/>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566" name="TextBox 565"/>
              <p:cNvSpPr txBox="1"/>
              <p:nvPr/>
            </p:nvSpPr>
            <p:spPr>
              <a:xfrm>
                <a:off x="1618659" y="2524394"/>
                <a:ext cx="1035861" cy="400110"/>
              </a:xfrm>
              <a:prstGeom prst="rect">
                <a:avLst/>
              </a:prstGeom>
              <a:solidFill>
                <a:sysClr val="window" lastClr="FFFFFF">
                  <a:lumMod val="50000"/>
                </a:sysClr>
              </a:solidFill>
              <a:effectLst>
                <a:outerShdw blurRad="330200" dist="50800" dir="5400000" sx="81000" sy="81000" algn="ctr" rotWithShape="0">
                  <a:srgbClr val="000000"/>
                </a:outerShdw>
              </a:effectLst>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white"/>
                    </a:solidFill>
                    <a:effectLst/>
                    <a:uLnTx/>
                    <a:uFillTx/>
                    <a:latin typeface="Calibri"/>
                  </a:rPr>
                  <a:t>Series A</a:t>
                </a:r>
                <a:endParaRPr kumimoji="0" lang="en-US" sz="2000" b="1" i="0" u="none" strike="noStrike" kern="0" cap="none" spc="0" normalizeH="0" baseline="-25000" noProof="0" dirty="0" smtClean="0">
                  <a:ln>
                    <a:noFill/>
                  </a:ln>
                  <a:solidFill>
                    <a:prstClr val="white"/>
                  </a:solidFill>
                  <a:effectLst/>
                  <a:uLnTx/>
                  <a:uFillTx/>
                  <a:latin typeface="Calibri"/>
                </a:endParaRPr>
              </a:p>
            </p:txBody>
          </p:sp>
          <p:sp>
            <p:nvSpPr>
              <p:cNvPr id="567" name="TextBox 566"/>
              <p:cNvSpPr txBox="1"/>
              <p:nvPr/>
            </p:nvSpPr>
            <p:spPr>
              <a:xfrm>
                <a:off x="1627233" y="4523684"/>
                <a:ext cx="1024639" cy="400110"/>
              </a:xfrm>
              <a:prstGeom prst="rect">
                <a:avLst/>
              </a:prstGeom>
              <a:solidFill>
                <a:sysClr val="window" lastClr="FFFFFF">
                  <a:lumMod val="50000"/>
                </a:sysClr>
              </a:solidFill>
              <a:effectLst>
                <a:outerShdw blurRad="330200" dist="50800" dir="5400000" sx="81000" sy="81000" algn="ctr" rotWithShape="0">
                  <a:srgbClr val="000000"/>
                </a:outerShdw>
              </a:effectLst>
            </p:spPr>
            <p:txBody>
              <a:bodyPr wrap="none" rtlCol="0">
                <a:spAutoFit/>
              </a:bodyPr>
              <a:lstStyle>
                <a:defPPr>
                  <a:defRPr lang="en-US"/>
                </a:defPPr>
                <a:lvl1pPr>
                  <a:defRPr sz="2000" b="1">
                    <a:solidFill>
                      <a:schemeClr val="bg1"/>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white"/>
                    </a:solidFill>
                    <a:effectLst/>
                    <a:uLnTx/>
                    <a:uFillTx/>
                    <a:latin typeface="Calibri"/>
                  </a:rPr>
                  <a:t>Series </a:t>
                </a:r>
                <a:r>
                  <a:rPr kumimoji="0" lang="en-US" sz="2000" b="1" i="0" u="none" strike="noStrike" kern="0" cap="none" spc="0" normalizeH="0" baseline="0" noProof="0" dirty="0">
                    <a:ln>
                      <a:noFill/>
                    </a:ln>
                    <a:solidFill>
                      <a:prstClr val="white"/>
                    </a:solidFill>
                    <a:effectLst/>
                    <a:uLnTx/>
                    <a:uFillTx/>
                    <a:latin typeface="Calibri"/>
                  </a:rPr>
                  <a:t>B</a:t>
                </a:r>
              </a:p>
            </p:txBody>
          </p:sp>
          <p:sp>
            <p:nvSpPr>
              <p:cNvPr id="568" name="TextBox 567"/>
              <p:cNvSpPr txBox="1"/>
              <p:nvPr/>
            </p:nvSpPr>
            <p:spPr>
              <a:xfrm>
                <a:off x="2800490" y="5796692"/>
                <a:ext cx="774571"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MoX</a:t>
                </a:r>
                <a:r>
                  <a:rPr kumimoji="0" lang="en-US" sz="2000" b="1" i="0" u="none" strike="noStrike" kern="0" cap="none" spc="0" normalizeH="0" baseline="-25000" noProof="0" dirty="0" smtClean="0">
                    <a:ln>
                      <a:noFill/>
                    </a:ln>
                    <a:solidFill>
                      <a:prstClr val="black"/>
                    </a:solidFill>
                    <a:effectLst/>
                    <a:uLnTx/>
                    <a:uFillTx/>
                    <a:latin typeface="Calibri"/>
                  </a:rPr>
                  <a:t>2</a:t>
                </a:r>
              </a:p>
            </p:txBody>
          </p:sp>
          <p:sp>
            <p:nvSpPr>
              <p:cNvPr id="569" name="TextBox 568"/>
              <p:cNvSpPr txBox="1"/>
              <p:nvPr/>
            </p:nvSpPr>
            <p:spPr>
              <a:xfrm>
                <a:off x="3970560" y="5798622"/>
                <a:ext cx="719153" cy="46892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chemeClr val="accent3">
                        <a:lumMod val="40000"/>
                        <a:lumOff val="60000"/>
                      </a:schemeClr>
                    </a:solidFill>
                    <a:effectLst/>
                    <a:uLnTx/>
                    <a:uFillTx/>
                    <a:latin typeface="Calibri"/>
                  </a:rPr>
                  <a:t>WX</a:t>
                </a:r>
                <a:r>
                  <a:rPr kumimoji="0" lang="en-US" sz="2000" b="1" i="0" u="none" strike="noStrike" kern="0" cap="none" spc="0" normalizeH="0" baseline="-25000" noProof="0" dirty="0" smtClean="0">
                    <a:ln>
                      <a:noFill/>
                    </a:ln>
                    <a:solidFill>
                      <a:schemeClr val="accent3">
                        <a:lumMod val="40000"/>
                        <a:lumOff val="60000"/>
                      </a:schemeClr>
                    </a:solidFill>
                    <a:effectLst/>
                    <a:uLnTx/>
                    <a:uFillTx/>
                    <a:latin typeface="Calibri"/>
                  </a:rPr>
                  <a:t>2</a:t>
                </a:r>
              </a:p>
            </p:txBody>
          </p:sp>
          <p:sp>
            <p:nvSpPr>
              <p:cNvPr id="570" name="TextBox 569"/>
              <p:cNvSpPr txBox="1"/>
              <p:nvPr/>
            </p:nvSpPr>
            <p:spPr>
              <a:xfrm>
                <a:off x="1843256" y="5798622"/>
                <a:ext cx="719153" cy="468923"/>
              </a:xfrm>
              <a:prstGeom prst="rect">
                <a:avLst/>
              </a:prstGeom>
              <a:noFill/>
            </p:spPr>
            <p:txBody>
              <a:bodyPr wrap="none" rtlCol="0">
                <a:spAutoFit/>
              </a:bodyPr>
              <a:lstStyle>
                <a:defPPr>
                  <a:defRPr lang="en-US"/>
                </a:defPPr>
                <a:lvl1pPr>
                  <a:defRPr sz="2000" b="1">
                    <a:solidFill>
                      <a:srgbClr val="C00000"/>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chemeClr val="accent3">
                        <a:lumMod val="40000"/>
                        <a:lumOff val="60000"/>
                      </a:schemeClr>
                    </a:solidFill>
                    <a:effectLst/>
                    <a:uLnTx/>
                    <a:uFillTx/>
                    <a:latin typeface="Calibri"/>
                  </a:rPr>
                  <a:t>WX</a:t>
                </a:r>
                <a:r>
                  <a:rPr kumimoji="0" lang="en-US" sz="2000" b="1" i="0" u="none" strike="noStrike" kern="0" cap="none" spc="0" normalizeH="0" baseline="-25000" noProof="0" dirty="0">
                    <a:ln>
                      <a:noFill/>
                    </a:ln>
                    <a:solidFill>
                      <a:schemeClr val="accent3">
                        <a:lumMod val="40000"/>
                        <a:lumOff val="60000"/>
                      </a:schemeClr>
                    </a:solidFill>
                    <a:effectLst/>
                    <a:uLnTx/>
                    <a:uFillTx/>
                    <a:latin typeface="Calibri"/>
                  </a:rPr>
                  <a:t>2</a:t>
                </a:r>
              </a:p>
            </p:txBody>
          </p:sp>
          <p:sp>
            <p:nvSpPr>
              <p:cNvPr id="571" name="TextBox 570"/>
              <p:cNvSpPr txBox="1"/>
              <p:nvPr/>
            </p:nvSpPr>
            <p:spPr>
              <a:xfrm>
                <a:off x="3991766" y="3773931"/>
                <a:ext cx="719153" cy="468923"/>
              </a:xfrm>
              <a:prstGeom prst="rect">
                <a:avLst/>
              </a:prstGeom>
              <a:noFill/>
            </p:spPr>
            <p:txBody>
              <a:bodyPr wrap="none" rtlCol="0">
                <a:spAutoFit/>
              </a:bodyPr>
              <a:lstStyle>
                <a:defPPr>
                  <a:defRPr lang="en-US"/>
                </a:defPPr>
                <a:lvl1pPr>
                  <a:defRPr sz="2000" b="1">
                    <a:solidFill>
                      <a:srgbClr val="C00000"/>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chemeClr val="accent3">
                        <a:lumMod val="40000"/>
                        <a:lumOff val="60000"/>
                      </a:schemeClr>
                    </a:solidFill>
                    <a:effectLst/>
                    <a:uLnTx/>
                    <a:uFillTx/>
                    <a:latin typeface="Calibri"/>
                  </a:rPr>
                  <a:t>WX</a:t>
                </a:r>
                <a:r>
                  <a:rPr kumimoji="0" lang="en-US" sz="2000" b="1" i="0" u="none" strike="noStrike" kern="0" cap="none" spc="0" normalizeH="0" baseline="-25000" noProof="0" dirty="0">
                    <a:ln>
                      <a:noFill/>
                    </a:ln>
                    <a:solidFill>
                      <a:schemeClr val="accent3">
                        <a:lumMod val="40000"/>
                        <a:lumOff val="60000"/>
                      </a:schemeClr>
                    </a:solidFill>
                    <a:effectLst/>
                    <a:uLnTx/>
                    <a:uFillTx/>
                    <a:latin typeface="Calibri"/>
                  </a:rPr>
                  <a:t>2</a:t>
                </a:r>
              </a:p>
            </p:txBody>
          </p:sp>
          <p:sp>
            <p:nvSpPr>
              <p:cNvPr id="572" name="TextBox 571"/>
              <p:cNvSpPr txBox="1"/>
              <p:nvPr/>
            </p:nvSpPr>
            <p:spPr>
              <a:xfrm>
                <a:off x="1814009" y="3773931"/>
                <a:ext cx="719153" cy="46892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chemeClr val="accent3">
                        <a:lumMod val="40000"/>
                        <a:lumOff val="60000"/>
                      </a:schemeClr>
                    </a:solidFill>
                    <a:effectLst/>
                    <a:uLnTx/>
                    <a:uFillTx/>
                    <a:latin typeface="Calibri"/>
                  </a:rPr>
                  <a:t>WX</a:t>
                </a:r>
                <a:r>
                  <a:rPr kumimoji="0" lang="en-US" sz="2000" b="1" i="0" u="none" strike="noStrike" kern="0" cap="none" spc="0" normalizeH="0" baseline="-25000" noProof="0" dirty="0" smtClean="0">
                    <a:ln>
                      <a:noFill/>
                    </a:ln>
                    <a:solidFill>
                      <a:schemeClr val="accent3">
                        <a:lumMod val="40000"/>
                        <a:lumOff val="60000"/>
                      </a:schemeClr>
                    </a:solidFill>
                    <a:effectLst/>
                    <a:uLnTx/>
                    <a:uFillTx/>
                    <a:latin typeface="Calibri"/>
                  </a:rPr>
                  <a:t>2</a:t>
                </a:r>
              </a:p>
            </p:txBody>
          </p:sp>
          <p:sp>
            <p:nvSpPr>
              <p:cNvPr id="573" name="TextBox 572"/>
              <p:cNvSpPr txBox="1"/>
              <p:nvPr/>
            </p:nvSpPr>
            <p:spPr>
              <a:xfrm>
                <a:off x="2831171" y="4653031"/>
                <a:ext cx="719153" cy="468923"/>
              </a:xfrm>
              <a:prstGeom prst="rect">
                <a:avLst/>
              </a:prstGeom>
              <a:noFill/>
            </p:spPr>
            <p:txBody>
              <a:bodyPr wrap="none" rtlCol="0">
                <a:spAutoFit/>
              </a:bodyPr>
              <a:lstStyle>
                <a:defPPr>
                  <a:defRPr lang="en-US"/>
                </a:defPPr>
                <a:lvl1pPr>
                  <a:defRPr sz="2000" b="1">
                    <a:solidFill>
                      <a:srgbClr val="C00000"/>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schemeClr val="accent3">
                        <a:lumMod val="40000"/>
                        <a:lumOff val="60000"/>
                      </a:schemeClr>
                    </a:solidFill>
                    <a:effectLst/>
                    <a:uLnTx/>
                    <a:uFillTx/>
                    <a:latin typeface="Calibri"/>
                  </a:rPr>
                  <a:t>WX</a:t>
                </a:r>
                <a:r>
                  <a:rPr kumimoji="0" lang="en-US" sz="2000" b="1" i="0" u="none" strike="noStrike" kern="0" cap="none" spc="0" normalizeH="0" baseline="-25000" noProof="0" dirty="0">
                    <a:ln>
                      <a:noFill/>
                    </a:ln>
                    <a:solidFill>
                      <a:schemeClr val="accent3">
                        <a:lumMod val="40000"/>
                        <a:lumOff val="60000"/>
                      </a:schemeClr>
                    </a:solidFill>
                    <a:effectLst/>
                    <a:uLnTx/>
                    <a:uFillTx/>
                    <a:latin typeface="Calibri"/>
                  </a:rPr>
                  <a:t>2</a:t>
                </a:r>
              </a:p>
            </p:txBody>
          </p:sp>
          <p:sp>
            <p:nvSpPr>
              <p:cNvPr id="574" name="TextBox 573"/>
              <p:cNvSpPr txBox="1"/>
              <p:nvPr/>
            </p:nvSpPr>
            <p:spPr>
              <a:xfrm>
                <a:off x="2597204" y="3772001"/>
                <a:ext cx="1461192" cy="46892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chemeClr val="tx2">
                        <a:lumMod val="60000"/>
                        <a:lumOff val="40000"/>
                      </a:schemeClr>
                    </a:solidFill>
                    <a:effectLst/>
                    <a:uLnTx/>
                    <a:uFillTx/>
                    <a:latin typeface="Calibri"/>
                  </a:rPr>
                  <a:t>W</a:t>
                </a:r>
                <a:r>
                  <a:rPr kumimoji="0" lang="en-US" sz="2000" b="1" i="0" u="none" strike="noStrike" kern="0" cap="none" spc="0" normalizeH="0" baseline="-25000" noProof="0" dirty="0" smtClean="0">
                    <a:ln>
                      <a:noFill/>
                    </a:ln>
                    <a:solidFill>
                      <a:schemeClr val="tx2">
                        <a:lumMod val="60000"/>
                        <a:lumOff val="40000"/>
                      </a:schemeClr>
                    </a:solidFill>
                    <a:effectLst/>
                    <a:uLnTx/>
                    <a:uFillTx/>
                    <a:latin typeface="Calibri"/>
                  </a:rPr>
                  <a:t>y</a:t>
                </a:r>
                <a:r>
                  <a:rPr kumimoji="0" lang="en-US" sz="2000" b="1" i="0" u="none" strike="noStrike" kern="0" cap="none" spc="0" normalizeH="0" baseline="0" noProof="0" dirty="0" smtClean="0">
                    <a:ln>
                      <a:noFill/>
                    </a:ln>
                    <a:solidFill>
                      <a:schemeClr val="tx2">
                        <a:lumMod val="60000"/>
                        <a:lumOff val="40000"/>
                      </a:schemeClr>
                    </a:solidFill>
                    <a:effectLst/>
                    <a:uLnTx/>
                    <a:uFillTx/>
                    <a:latin typeface="Calibri"/>
                  </a:rPr>
                  <a:t>Mo</a:t>
                </a:r>
                <a:r>
                  <a:rPr kumimoji="0" lang="en-US" sz="2000" b="1" i="0" u="none" strike="noStrike" kern="0" cap="none" spc="0" normalizeH="0" baseline="-25000" noProof="0" dirty="0" smtClean="0">
                    <a:ln>
                      <a:noFill/>
                    </a:ln>
                    <a:solidFill>
                      <a:schemeClr val="tx2">
                        <a:lumMod val="60000"/>
                        <a:lumOff val="40000"/>
                      </a:schemeClr>
                    </a:solidFill>
                    <a:effectLst/>
                    <a:uLnTx/>
                    <a:uFillTx/>
                    <a:latin typeface="Calibri"/>
                  </a:rPr>
                  <a:t>1-y</a:t>
                </a:r>
                <a:r>
                  <a:rPr kumimoji="0" lang="en-US" sz="2000" b="1" i="0" u="none" strike="noStrike" kern="0" cap="none" spc="0" normalizeH="0" baseline="0" noProof="0" dirty="0" smtClean="0">
                    <a:ln>
                      <a:noFill/>
                    </a:ln>
                    <a:solidFill>
                      <a:schemeClr val="tx2">
                        <a:lumMod val="60000"/>
                        <a:lumOff val="40000"/>
                      </a:schemeClr>
                    </a:solidFill>
                    <a:effectLst/>
                    <a:uLnTx/>
                    <a:uFillTx/>
                    <a:latin typeface="Calibri"/>
                  </a:rPr>
                  <a:t>X</a:t>
                </a:r>
                <a:r>
                  <a:rPr kumimoji="0" lang="en-US" sz="2000" b="1" i="0" u="none" strike="noStrike" kern="0" cap="none" spc="0" normalizeH="0" baseline="-25000" noProof="0" dirty="0" smtClean="0">
                    <a:ln>
                      <a:noFill/>
                    </a:ln>
                    <a:solidFill>
                      <a:schemeClr val="tx2">
                        <a:lumMod val="60000"/>
                        <a:lumOff val="40000"/>
                      </a:schemeClr>
                    </a:solidFill>
                    <a:effectLst/>
                    <a:uLnTx/>
                    <a:uFillTx/>
                    <a:latin typeface="Calibri"/>
                  </a:rPr>
                  <a:t>2</a:t>
                </a:r>
              </a:p>
            </p:txBody>
          </p:sp>
          <p:sp>
            <p:nvSpPr>
              <p:cNvPr id="575" name="TextBox 574"/>
              <p:cNvSpPr txBox="1"/>
              <p:nvPr/>
            </p:nvSpPr>
            <p:spPr>
              <a:xfrm>
                <a:off x="2597204" y="2672605"/>
                <a:ext cx="1461192" cy="468923"/>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chemeClr val="tx2">
                        <a:lumMod val="60000"/>
                        <a:lumOff val="40000"/>
                      </a:schemeClr>
                    </a:solidFill>
                    <a:effectLst/>
                    <a:uLnTx/>
                    <a:uFillTx/>
                    <a:latin typeface="Calibri"/>
                  </a:rPr>
                  <a:t>W</a:t>
                </a:r>
                <a:r>
                  <a:rPr kumimoji="0" lang="en-US" sz="2000" b="1" i="0" u="none" strike="noStrike" kern="0" cap="none" spc="0" normalizeH="0" baseline="-25000" noProof="0" dirty="0" smtClean="0">
                    <a:ln>
                      <a:noFill/>
                    </a:ln>
                    <a:solidFill>
                      <a:schemeClr val="tx2">
                        <a:lumMod val="60000"/>
                        <a:lumOff val="40000"/>
                      </a:schemeClr>
                    </a:solidFill>
                    <a:effectLst/>
                    <a:uLnTx/>
                    <a:uFillTx/>
                    <a:latin typeface="Calibri"/>
                  </a:rPr>
                  <a:t>y</a:t>
                </a:r>
                <a:r>
                  <a:rPr kumimoji="0" lang="en-US" sz="2000" b="1" i="0" u="none" strike="noStrike" kern="0" cap="none" spc="0" normalizeH="0" baseline="0" noProof="0" dirty="0" smtClean="0">
                    <a:ln>
                      <a:noFill/>
                    </a:ln>
                    <a:solidFill>
                      <a:schemeClr val="tx2">
                        <a:lumMod val="60000"/>
                        <a:lumOff val="40000"/>
                      </a:schemeClr>
                    </a:solidFill>
                    <a:effectLst/>
                    <a:uLnTx/>
                    <a:uFillTx/>
                    <a:latin typeface="Calibri"/>
                  </a:rPr>
                  <a:t>Mo</a:t>
                </a:r>
                <a:r>
                  <a:rPr kumimoji="0" lang="en-US" sz="2000" b="1" i="0" u="none" strike="noStrike" kern="0" cap="none" spc="0" normalizeH="0" baseline="-25000" noProof="0" dirty="0" smtClean="0">
                    <a:ln>
                      <a:noFill/>
                    </a:ln>
                    <a:solidFill>
                      <a:schemeClr val="tx2">
                        <a:lumMod val="60000"/>
                        <a:lumOff val="40000"/>
                      </a:schemeClr>
                    </a:solidFill>
                    <a:effectLst/>
                    <a:uLnTx/>
                    <a:uFillTx/>
                    <a:latin typeface="Calibri"/>
                  </a:rPr>
                  <a:t>1-y</a:t>
                </a:r>
                <a:r>
                  <a:rPr kumimoji="0" lang="en-US" sz="2000" b="1" i="0" u="none" strike="noStrike" kern="0" cap="none" spc="0" normalizeH="0" baseline="0" noProof="0" dirty="0" smtClean="0">
                    <a:ln>
                      <a:noFill/>
                    </a:ln>
                    <a:solidFill>
                      <a:schemeClr val="tx2">
                        <a:lumMod val="60000"/>
                        <a:lumOff val="40000"/>
                      </a:schemeClr>
                    </a:solidFill>
                    <a:effectLst/>
                    <a:uLnTx/>
                    <a:uFillTx/>
                    <a:latin typeface="Calibri"/>
                  </a:rPr>
                  <a:t>X</a:t>
                </a:r>
                <a:r>
                  <a:rPr kumimoji="0" lang="en-US" sz="2000" b="1" i="0" u="none" strike="noStrike" kern="0" cap="none" spc="0" normalizeH="0" baseline="-25000" noProof="0" dirty="0" smtClean="0">
                    <a:ln>
                      <a:noFill/>
                    </a:ln>
                    <a:solidFill>
                      <a:schemeClr val="tx2">
                        <a:lumMod val="60000"/>
                        <a:lumOff val="40000"/>
                      </a:schemeClr>
                    </a:solidFill>
                    <a:effectLst/>
                    <a:uLnTx/>
                    <a:uFillTx/>
                    <a:latin typeface="Calibri"/>
                  </a:rPr>
                  <a:t>2</a:t>
                </a:r>
              </a:p>
            </p:txBody>
          </p:sp>
          <p:grpSp>
            <p:nvGrpSpPr>
              <p:cNvPr id="576" name="Group 575"/>
              <p:cNvGrpSpPr/>
              <p:nvPr/>
            </p:nvGrpSpPr>
            <p:grpSpPr>
              <a:xfrm>
                <a:off x="8258258" y="5589240"/>
                <a:ext cx="1942198" cy="707886"/>
                <a:chOff x="3788379" y="5589240"/>
                <a:chExt cx="1942198" cy="707886"/>
              </a:xfrm>
            </p:grpSpPr>
            <p:sp>
              <p:nvSpPr>
                <p:cNvPr id="580" name="Rectangle 579"/>
                <p:cNvSpPr/>
                <p:nvPr/>
              </p:nvSpPr>
              <p:spPr>
                <a:xfrm>
                  <a:off x="4345915" y="5934716"/>
                  <a:ext cx="854357" cy="353943"/>
                </a:xfrm>
                <a:prstGeom prst="rect">
                  <a:avLst/>
                </a:prstGeom>
                <a:solidFill>
                  <a:sysClr val="window" lastClr="FFFFFF">
                    <a:lumMod val="50000"/>
                  </a:sys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581" name="TextBox 580"/>
                <p:cNvSpPr txBox="1"/>
                <p:nvPr/>
              </p:nvSpPr>
              <p:spPr>
                <a:xfrm>
                  <a:off x="3788379" y="5589240"/>
                  <a:ext cx="1942198" cy="70788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Heterostructure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white"/>
                      </a:solidFill>
                      <a:effectLst/>
                      <a:uLnTx/>
                      <a:uFillTx/>
                      <a:latin typeface="Calibri"/>
                    </a:rPr>
                    <a:t>Series B</a:t>
                  </a:r>
                  <a:endParaRPr kumimoji="0" lang="en-US" sz="2000" b="1" i="0" u="none" strike="noStrike" kern="0" cap="none" spc="0" normalizeH="0" baseline="-25000" noProof="0" dirty="0" smtClean="0">
                    <a:ln>
                      <a:noFill/>
                    </a:ln>
                    <a:solidFill>
                      <a:prstClr val="white"/>
                    </a:solidFill>
                    <a:effectLst/>
                    <a:uLnTx/>
                    <a:uFillTx/>
                    <a:latin typeface="Calibri"/>
                  </a:endParaRPr>
                </a:p>
              </p:txBody>
            </p:sp>
          </p:grpSp>
          <p:sp>
            <p:nvSpPr>
              <p:cNvPr id="577" name="Rectangle 576"/>
              <p:cNvSpPr/>
              <p:nvPr/>
            </p:nvSpPr>
            <p:spPr>
              <a:xfrm>
                <a:off x="1563691" y="2251612"/>
                <a:ext cx="3312368" cy="4002635"/>
              </a:xfrm>
              <a:prstGeom prst="rect">
                <a:avLst/>
              </a:prstGeom>
              <a:noFill/>
              <a:ln w="25400"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cxnSp>
            <p:nvCxnSpPr>
              <p:cNvPr id="578" name="Straight Connector 577"/>
              <p:cNvCxnSpPr/>
              <p:nvPr/>
            </p:nvCxnSpPr>
            <p:spPr>
              <a:xfrm>
                <a:off x="1563691" y="4312666"/>
                <a:ext cx="3312368" cy="0"/>
              </a:xfrm>
              <a:prstGeom prst="line">
                <a:avLst/>
              </a:prstGeom>
              <a:noFill/>
              <a:ln w="25400" cap="flat" cmpd="sng" algn="ctr">
                <a:solidFill>
                  <a:sysClr val="windowText" lastClr="000000"/>
                </a:solidFill>
                <a:prstDash val="solid"/>
              </a:ln>
              <a:effectLst/>
            </p:spPr>
          </p:cxnSp>
          <p:sp>
            <p:nvSpPr>
              <p:cNvPr id="579" name="Rectangle 578"/>
              <p:cNvSpPr/>
              <p:nvPr/>
            </p:nvSpPr>
            <p:spPr>
              <a:xfrm>
                <a:off x="3170043" y="2240137"/>
                <a:ext cx="1498424"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smtClean="0">
                    <a:ln>
                      <a:noFill/>
                    </a:ln>
                    <a:solidFill>
                      <a:prstClr val="black"/>
                    </a:solidFill>
                    <a:effectLst/>
                    <a:uLnTx/>
                    <a:uFillTx/>
                    <a:latin typeface="Calibri"/>
                  </a:rPr>
                  <a:t>X = S, Se or </a:t>
                </a:r>
                <a:r>
                  <a:rPr kumimoji="0" lang="en-US" sz="1800" b="1" i="0" u="none" strike="noStrike" kern="0" cap="none" spc="0" normalizeH="0" baseline="0" noProof="0" dirty="0" err="1" smtClean="0">
                    <a:ln>
                      <a:noFill/>
                    </a:ln>
                    <a:solidFill>
                      <a:prstClr val="black"/>
                    </a:solidFill>
                    <a:effectLst/>
                    <a:uLnTx/>
                    <a:uFillTx/>
                    <a:latin typeface="Calibri"/>
                  </a:rPr>
                  <a:t>Te</a:t>
                </a:r>
                <a:endParaRPr kumimoji="0" lang="en-US" sz="1800" b="0" i="0" u="none" strike="noStrike" kern="0" cap="none" spc="0" normalizeH="0" baseline="0" noProof="0" dirty="0" smtClean="0">
                  <a:ln>
                    <a:noFill/>
                  </a:ln>
                  <a:solidFill>
                    <a:prstClr val="black"/>
                  </a:solidFill>
                  <a:effectLst/>
                  <a:uLnTx/>
                  <a:uFillTx/>
                  <a:latin typeface="Calibri"/>
                </a:endParaRPr>
              </a:p>
            </p:txBody>
          </p:sp>
        </p:grpSp>
        <p:grpSp>
          <p:nvGrpSpPr>
            <p:cNvPr id="1178" name="Group 1177"/>
            <p:cNvGrpSpPr/>
            <p:nvPr/>
          </p:nvGrpSpPr>
          <p:grpSpPr>
            <a:xfrm>
              <a:off x="21793524" y="8996732"/>
              <a:ext cx="9039869" cy="5579252"/>
              <a:chOff x="636894" y="-36972"/>
              <a:chExt cx="11705884" cy="6852187"/>
            </a:xfrm>
          </p:grpSpPr>
          <p:sp>
            <p:nvSpPr>
              <p:cNvPr id="1179" name="TextBox 1178"/>
              <p:cNvSpPr txBox="1"/>
              <p:nvPr/>
            </p:nvSpPr>
            <p:spPr>
              <a:xfrm>
                <a:off x="3279576" y="-36971"/>
                <a:ext cx="3862671" cy="70788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(1) TMD1, after thermal evaporation and Chalcogenization</a:t>
                </a:r>
                <a:endParaRPr kumimoji="0" lang="en-US" sz="2000" b="1" i="0" u="none" strike="noStrike" kern="0" cap="none" spc="0" normalizeH="0" baseline="-25000" noProof="0" dirty="0" smtClean="0">
                  <a:ln>
                    <a:noFill/>
                  </a:ln>
                  <a:solidFill>
                    <a:prstClr val="black"/>
                  </a:solidFill>
                  <a:effectLst/>
                  <a:uLnTx/>
                  <a:uFillTx/>
                  <a:latin typeface="Calibri"/>
                </a:endParaRPr>
              </a:p>
            </p:txBody>
          </p:sp>
          <p:grpSp>
            <p:nvGrpSpPr>
              <p:cNvPr id="1180" name="Group 1179"/>
              <p:cNvGrpSpPr/>
              <p:nvPr/>
            </p:nvGrpSpPr>
            <p:grpSpPr>
              <a:xfrm>
                <a:off x="4415282" y="4838457"/>
                <a:ext cx="3312368" cy="1976758"/>
                <a:chOff x="4415282" y="4838457"/>
                <a:chExt cx="3312368" cy="1976758"/>
              </a:xfrm>
            </p:grpSpPr>
            <p:sp>
              <p:nvSpPr>
                <p:cNvPr id="1217" name="TextBox 1216"/>
                <p:cNvSpPr txBox="1"/>
                <p:nvPr/>
              </p:nvSpPr>
              <p:spPr>
                <a:xfrm>
                  <a:off x="4478824" y="5084653"/>
                  <a:ext cx="1024639" cy="400110"/>
                </a:xfrm>
                <a:prstGeom prst="rect">
                  <a:avLst/>
                </a:prstGeom>
                <a:solidFill>
                  <a:sysClr val="window" lastClr="FFFFFF">
                    <a:lumMod val="50000"/>
                  </a:sysClr>
                </a:solidFill>
                <a:effectLst>
                  <a:outerShdw blurRad="330200" dist="50800" dir="5400000" sx="81000" sy="81000" algn="ctr" rotWithShape="0">
                    <a:srgbClr val="000000"/>
                  </a:outerShdw>
                </a:effectLst>
              </p:spPr>
              <p:txBody>
                <a:bodyPr wrap="none" rtlCol="0">
                  <a:spAutoFit/>
                </a:bodyPr>
                <a:lstStyle>
                  <a:defPPr>
                    <a:defRPr lang="en-US"/>
                  </a:defPPr>
                  <a:lvl1pPr>
                    <a:defRPr sz="2000" b="1">
                      <a:solidFill>
                        <a:schemeClr val="bg1"/>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prstClr val="white"/>
                      </a:solidFill>
                      <a:effectLst/>
                      <a:uLnTx/>
                      <a:uFillTx/>
                      <a:latin typeface="Calibri"/>
                    </a:rPr>
                    <a:t>Series C</a:t>
                  </a:r>
                </a:p>
              </p:txBody>
            </p:sp>
            <p:sp>
              <p:nvSpPr>
                <p:cNvPr id="1218" name="TextBox 1217"/>
                <p:cNvSpPr txBox="1"/>
                <p:nvPr/>
              </p:nvSpPr>
              <p:spPr>
                <a:xfrm>
                  <a:off x="5652081" y="6357661"/>
                  <a:ext cx="827471" cy="400110"/>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TMD2</a:t>
                  </a:r>
                  <a:endParaRPr kumimoji="0" lang="en-US" sz="2000" b="1" i="0" u="none" strike="noStrike" kern="0" cap="none" spc="0" normalizeH="0" baseline="-25000" noProof="0" dirty="0" smtClean="0">
                    <a:ln>
                      <a:noFill/>
                    </a:ln>
                    <a:solidFill>
                      <a:prstClr val="black"/>
                    </a:solidFill>
                    <a:effectLst/>
                    <a:uLnTx/>
                    <a:uFillTx/>
                    <a:latin typeface="Calibri"/>
                  </a:endParaRPr>
                </a:p>
              </p:txBody>
            </p:sp>
            <p:sp>
              <p:nvSpPr>
                <p:cNvPr id="1219" name="TextBox 1218"/>
                <p:cNvSpPr txBox="1"/>
                <p:nvPr/>
              </p:nvSpPr>
              <p:spPr>
                <a:xfrm>
                  <a:off x="5682762" y="5214000"/>
                  <a:ext cx="1071507" cy="491397"/>
                </a:xfrm>
                <a:prstGeom prst="rect">
                  <a:avLst/>
                </a:prstGeom>
                <a:noFill/>
              </p:spPr>
              <p:txBody>
                <a:bodyPr wrap="none" rtlCol="0">
                  <a:spAutoFit/>
                </a:bodyPr>
                <a:lstStyle>
                  <a:defPPr>
                    <a:defRPr lang="en-US"/>
                  </a:defPPr>
                  <a:lvl1pPr>
                    <a:defRPr sz="2000" b="1">
                      <a:solidFill>
                        <a:srgbClr val="C00000"/>
                      </a:solidFill>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schemeClr val="accent3">
                          <a:lumMod val="40000"/>
                          <a:lumOff val="60000"/>
                        </a:schemeClr>
                      </a:solidFill>
                      <a:effectLst/>
                      <a:uLnTx/>
                      <a:uFillTx/>
                      <a:latin typeface="Calibri"/>
                    </a:rPr>
                    <a:t>TMD1</a:t>
                  </a:r>
                  <a:endParaRPr kumimoji="0" lang="en-US" sz="2000" b="1" i="0" u="none" strike="noStrike" kern="0" cap="none" spc="0" normalizeH="0" baseline="-25000" noProof="0" dirty="0">
                    <a:ln>
                      <a:noFill/>
                    </a:ln>
                    <a:solidFill>
                      <a:schemeClr val="accent3">
                        <a:lumMod val="40000"/>
                        <a:lumOff val="60000"/>
                      </a:schemeClr>
                    </a:solidFill>
                    <a:effectLst/>
                    <a:uLnTx/>
                    <a:uFillTx/>
                    <a:latin typeface="Calibri"/>
                  </a:endParaRPr>
                </a:p>
              </p:txBody>
            </p:sp>
            <p:sp>
              <p:nvSpPr>
                <p:cNvPr id="1220" name="Rectangle 1219"/>
                <p:cNvSpPr/>
                <p:nvPr/>
              </p:nvSpPr>
              <p:spPr>
                <a:xfrm>
                  <a:off x="4415282" y="4838457"/>
                  <a:ext cx="3312368" cy="1976758"/>
                </a:xfrm>
                <a:prstGeom prst="rect">
                  <a:avLst/>
                </a:prstGeom>
                <a:noFill/>
                <a:ln w="25400" cap="flat" cmpd="sng" algn="ctr">
                  <a:solidFill>
                    <a:sysClr val="windowText" lastClr="00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nvGrpSpPr>
                <p:cNvPr id="1221" name="Group 1220"/>
                <p:cNvGrpSpPr/>
                <p:nvPr/>
              </p:nvGrpSpPr>
              <p:grpSpPr>
                <a:xfrm>
                  <a:off x="4509115" y="5566032"/>
                  <a:ext cx="3149930" cy="806170"/>
                  <a:chOff x="4509115" y="5566032"/>
                  <a:chExt cx="3149930" cy="806170"/>
                </a:xfrm>
              </p:grpSpPr>
              <p:sp>
                <p:nvSpPr>
                  <p:cNvPr id="1222" name="Rectangle 1221"/>
                  <p:cNvSpPr/>
                  <p:nvPr/>
                </p:nvSpPr>
                <p:spPr>
                  <a:xfrm>
                    <a:off x="6569071" y="5969011"/>
                    <a:ext cx="1089973" cy="402349"/>
                  </a:xfrm>
                  <a:prstGeom prst="rect">
                    <a:avLst/>
                  </a:prstGeom>
                  <a:solidFill>
                    <a:srgbClr val="1F497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23" name="Rectangle 1222"/>
                  <p:cNvSpPr/>
                  <p:nvPr/>
                </p:nvSpPr>
                <p:spPr>
                  <a:xfrm>
                    <a:off x="4509115" y="5966992"/>
                    <a:ext cx="1038462" cy="402349"/>
                  </a:xfrm>
                  <a:prstGeom prst="rect">
                    <a:avLst/>
                  </a:prstGeom>
                  <a:solidFill>
                    <a:srgbClr val="1F497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24" name="Rectangle 1223"/>
                  <p:cNvSpPr/>
                  <p:nvPr/>
                </p:nvSpPr>
                <p:spPr>
                  <a:xfrm>
                    <a:off x="6576824" y="5566032"/>
                    <a:ext cx="1082221" cy="402349"/>
                  </a:xfrm>
                  <a:prstGeom prst="rect">
                    <a:avLst/>
                  </a:prstGeom>
                  <a:solidFill>
                    <a:srgbClr val="C0504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25" name="Rectangle 1224"/>
                  <p:cNvSpPr/>
                  <p:nvPr/>
                </p:nvSpPr>
                <p:spPr>
                  <a:xfrm>
                    <a:off x="5531156" y="5567504"/>
                    <a:ext cx="1052920" cy="402349"/>
                  </a:xfrm>
                  <a:prstGeom prst="rect">
                    <a:avLst/>
                  </a:prstGeom>
                  <a:solidFill>
                    <a:srgbClr val="C0504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26" name="Can 1225"/>
                  <p:cNvSpPr/>
                  <p:nvPr/>
                </p:nvSpPr>
                <p:spPr>
                  <a:xfrm rot="12845018">
                    <a:off x="6560039" y="582052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27" name="Can 1226"/>
                  <p:cNvSpPr/>
                  <p:nvPr/>
                </p:nvSpPr>
                <p:spPr>
                  <a:xfrm rot="19534911">
                    <a:off x="6558004" y="5652442"/>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28" name="Can 1227"/>
                  <p:cNvSpPr/>
                  <p:nvPr/>
                </p:nvSpPr>
                <p:spPr>
                  <a:xfrm rot="3148723">
                    <a:off x="7363973" y="5698105"/>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29" name="Can 1228"/>
                  <p:cNvSpPr/>
                  <p:nvPr/>
                </p:nvSpPr>
                <p:spPr>
                  <a:xfrm rot="3147936">
                    <a:off x="7406883" y="5664306"/>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0" name="Can 1229"/>
                  <p:cNvSpPr/>
                  <p:nvPr/>
                </p:nvSpPr>
                <p:spPr>
                  <a:xfrm rot="7731231">
                    <a:off x="7366278" y="5782602"/>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1" name="Can 1230"/>
                  <p:cNvSpPr/>
                  <p:nvPr/>
                </p:nvSpPr>
                <p:spPr>
                  <a:xfrm rot="7730444">
                    <a:off x="7410442" y="5817745"/>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2" name="Can 1231"/>
                  <p:cNvSpPr/>
                  <p:nvPr/>
                </p:nvSpPr>
                <p:spPr>
                  <a:xfrm rot="12845805">
                    <a:off x="7286053" y="5789301"/>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3" name="Can 1232"/>
                  <p:cNvSpPr/>
                  <p:nvPr/>
                </p:nvSpPr>
                <p:spPr>
                  <a:xfrm rot="12845018">
                    <a:off x="7259799" y="5828094"/>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4" name="Can 1233"/>
                  <p:cNvSpPr/>
                  <p:nvPr/>
                </p:nvSpPr>
                <p:spPr>
                  <a:xfrm rot="19535698">
                    <a:off x="7284237" y="5698654"/>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5" name="Can 1234"/>
                  <p:cNvSpPr/>
                  <p:nvPr/>
                </p:nvSpPr>
                <p:spPr>
                  <a:xfrm rot="19534911">
                    <a:off x="7257764" y="566000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6" name="Oval 1235"/>
                  <p:cNvSpPr/>
                  <p:nvPr/>
                </p:nvSpPr>
                <p:spPr>
                  <a:xfrm>
                    <a:off x="7281378" y="5728335"/>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7" name="Oval 1236"/>
                  <p:cNvSpPr/>
                  <p:nvPr/>
                </p:nvSpPr>
                <p:spPr>
                  <a:xfrm>
                    <a:off x="7410273" y="5613292"/>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8" name="Oval 1237"/>
                  <p:cNvSpPr/>
                  <p:nvPr/>
                </p:nvSpPr>
                <p:spPr>
                  <a:xfrm>
                    <a:off x="7411430" y="5855110"/>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39" name="Can 1238"/>
                  <p:cNvSpPr/>
                  <p:nvPr/>
                </p:nvSpPr>
                <p:spPr>
                  <a:xfrm rot="3148723">
                    <a:off x="7135378" y="5693419"/>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0" name="Can 1239"/>
                  <p:cNvSpPr/>
                  <p:nvPr/>
                </p:nvSpPr>
                <p:spPr>
                  <a:xfrm rot="3147936">
                    <a:off x="7178288" y="5659620"/>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1" name="Can 1240"/>
                  <p:cNvSpPr/>
                  <p:nvPr/>
                </p:nvSpPr>
                <p:spPr>
                  <a:xfrm rot="7731231">
                    <a:off x="7137682" y="5777915"/>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2" name="Can 1241"/>
                  <p:cNvSpPr/>
                  <p:nvPr/>
                </p:nvSpPr>
                <p:spPr>
                  <a:xfrm rot="7730444">
                    <a:off x="7181847" y="581305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3" name="Can 1242"/>
                  <p:cNvSpPr/>
                  <p:nvPr/>
                </p:nvSpPr>
                <p:spPr>
                  <a:xfrm rot="12845805">
                    <a:off x="7057458" y="5784615"/>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4" name="Can 1243"/>
                  <p:cNvSpPr/>
                  <p:nvPr/>
                </p:nvSpPr>
                <p:spPr>
                  <a:xfrm rot="12845018">
                    <a:off x="7031204" y="582340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5" name="Can 1244"/>
                  <p:cNvSpPr/>
                  <p:nvPr/>
                </p:nvSpPr>
                <p:spPr>
                  <a:xfrm rot="19535698">
                    <a:off x="7055642" y="5693968"/>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6" name="Can 1245"/>
                  <p:cNvSpPr/>
                  <p:nvPr/>
                </p:nvSpPr>
                <p:spPr>
                  <a:xfrm rot="19534911">
                    <a:off x="7029168" y="565532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7" name="Oval 1246"/>
                  <p:cNvSpPr/>
                  <p:nvPr/>
                </p:nvSpPr>
                <p:spPr>
                  <a:xfrm>
                    <a:off x="7052782" y="5723648"/>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8" name="Oval 1247"/>
                  <p:cNvSpPr/>
                  <p:nvPr/>
                </p:nvSpPr>
                <p:spPr>
                  <a:xfrm>
                    <a:off x="7181678" y="560860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49" name="Oval 1248"/>
                  <p:cNvSpPr/>
                  <p:nvPr/>
                </p:nvSpPr>
                <p:spPr>
                  <a:xfrm>
                    <a:off x="7182834" y="5850423"/>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0" name="Can 1249"/>
                  <p:cNvSpPr/>
                  <p:nvPr/>
                </p:nvSpPr>
                <p:spPr>
                  <a:xfrm rot="3148723">
                    <a:off x="6907505" y="5699746"/>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1" name="Can 1250"/>
                  <p:cNvSpPr/>
                  <p:nvPr/>
                </p:nvSpPr>
                <p:spPr>
                  <a:xfrm rot="3147936">
                    <a:off x="6950414" y="566594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2" name="Can 1251"/>
                  <p:cNvSpPr/>
                  <p:nvPr/>
                </p:nvSpPr>
                <p:spPr>
                  <a:xfrm rot="7731231">
                    <a:off x="6909809" y="5784243"/>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3" name="Can 1252"/>
                  <p:cNvSpPr/>
                  <p:nvPr/>
                </p:nvSpPr>
                <p:spPr>
                  <a:xfrm rot="7730444">
                    <a:off x="6953973" y="5819385"/>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4" name="Can 1253"/>
                  <p:cNvSpPr/>
                  <p:nvPr/>
                </p:nvSpPr>
                <p:spPr>
                  <a:xfrm rot="3148723">
                    <a:off x="6673028" y="5699181"/>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5" name="Can 1254"/>
                  <p:cNvSpPr/>
                  <p:nvPr/>
                </p:nvSpPr>
                <p:spPr>
                  <a:xfrm rot="3147936">
                    <a:off x="6715938" y="5665382"/>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6" name="Can 1255"/>
                  <p:cNvSpPr/>
                  <p:nvPr/>
                </p:nvSpPr>
                <p:spPr>
                  <a:xfrm rot="7731231">
                    <a:off x="6675332" y="5783678"/>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7" name="Can 1256"/>
                  <p:cNvSpPr/>
                  <p:nvPr/>
                </p:nvSpPr>
                <p:spPr>
                  <a:xfrm rot="7730444">
                    <a:off x="6719497" y="5818820"/>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8" name="Can 1257"/>
                  <p:cNvSpPr/>
                  <p:nvPr/>
                </p:nvSpPr>
                <p:spPr>
                  <a:xfrm rot="12845805">
                    <a:off x="6822981" y="5784050"/>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59" name="Can 1258"/>
                  <p:cNvSpPr/>
                  <p:nvPr/>
                </p:nvSpPr>
                <p:spPr>
                  <a:xfrm rot="12845018">
                    <a:off x="6796727" y="582284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0" name="Can 1259"/>
                  <p:cNvSpPr/>
                  <p:nvPr/>
                </p:nvSpPr>
                <p:spPr>
                  <a:xfrm rot="19535698">
                    <a:off x="6821165" y="5693403"/>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1" name="Can 1260"/>
                  <p:cNvSpPr/>
                  <p:nvPr/>
                </p:nvSpPr>
                <p:spPr>
                  <a:xfrm rot="19534911">
                    <a:off x="6794692" y="565475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2" name="Can 1261"/>
                  <p:cNvSpPr/>
                  <p:nvPr/>
                </p:nvSpPr>
                <p:spPr>
                  <a:xfrm rot="12845805">
                    <a:off x="6586294" y="5781734"/>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3" name="Can 1262"/>
                  <p:cNvSpPr/>
                  <p:nvPr/>
                </p:nvSpPr>
                <p:spPr>
                  <a:xfrm rot="19535698">
                    <a:off x="6584477" y="5691087"/>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4" name="Oval 1263"/>
                  <p:cNvSpPr/>
                  <p:nvPr/>
                </p:nvSpPr>
                <p:spPr>
                  <a:xfrm>
                    <a:off x="6734695" y="560432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5" name="Oval 1264"/>
                  <p:cNvSpPr/>
                  <p:nvPr/>
                </p:nvSpPr>
                <p:spPr>
                  <a:xfrm>
                    <a:off x="6735851" y="5846143"/>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6" name="Oval 1265"/>
                  <p:cNvSpPr/>
                  <p:nvPr/>
                </p:nvSpPr>
                <p:spPr>
                  <a:xfrm>
                    <a:off x="6971075" y="560528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7" name="Oval 1266"/>
                  <p:cNvSpPr/>
                  <p:nvPr/>
                </p:nvSpPr>
                <p:spPr>
                  <a:xfrm>
                    <a:off x="6972231" y="5847103"/>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8" name="Oval 1267"/>
                  <p:cNvSpPr/>
                  <p:nvPr/>
                </p:nvSpPr>
                <p:spPr>
                  <a:xfrm>
                    <a:off x="6582287" y="5722359"/>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69" name="Oval 1268"/>
                  <p:cNvSpPr/>
                  <p:nvPr/>
                </p:nvSpPr>
                <p:spPr>
                  <a:xfrm>
                    <a:off x="6816402" y="5722688"/>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0" name="Rectangle 1269"/>
                  <p:cNvSpPr/>
                  <p:nvPr/>
                </p:nvSpPr>
                <p:spPr>
                  <a:xfrm>
                    <a:off x="4524504" y="5569296"/>
                    <a:ext cx="1016516" cy="402349"/>
                  </a:xfrm>
                  <a:prstGeom prst="rect">
                    <a:avLst/>
                  </a:prstGeom>
                  <a:solidFill>
                    <a:srgbClr val="C0504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1" name="Rectangle 1270"/>
                  <p:cNvSpPr/>
                  <p:nvPr/>
                </p:nvSpPr>
                <p:spPr>
                  <a:xfrm>
                    <a:off x="5533833" y="5969853"/>
                    <a:ext cx="1038462" cy="402349"/>
                  </a:xfrm>
                  <a:prstGeom prst="rect">
                    <a:avLst/>
                  </a:prstGeom>
                  <a:solidFill>
                    <a:srgbClr val="1F497D">
                      <a:lumMod val="20000"/>
                      <a:lumOff val="80000"/>
                    </a:srgbClr>
                  </a:solidFill>
                  <a:ln w="25400" cap="flat" cmpd="sng" algn="ctr">
                    <a:no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2" name="Can 1271"/>
                  <p:cNvSpPr/>
                  <p:nvPr/>
                </p:nvSpPr>
                <p:spPr>
                  <a:xfrm rot="3148723">
                    <a:off x="6576047" y="6079220"/>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3" name="Can 1272"/>
                  <p:cNvSpPr/>
                  <p:nvPr/>
                </p:nvSpPr>
                <p:spPr>
                  <a:xfrm rot="7731231">
                    <a:off x="6578351" y="616371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4" name="Can 1273"/>
                  <p:cNvSpPr/>
                  <p:nvPr/>
                </p:nvSpPr>
                <p:spPr>
                  <a:xfrm rot="12845805">
                    <a:off x="6490742" y="6165226"/>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5" name="Can 1274"/>
                  <p:cNvSpPr/>
                  <p:nvPr/>
                </p:nvSpPr>
                <p:spPr>
                  <a:xfrm rot="12845018">
                    <a:off x="6464487" y="620401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6" name="Can 1275"/>
                  <p:cNvSpPr/>
                  <p:nvPr/>
                </p:nvSpPr>
                <p:spPr>
                  <a:xfrm rot="19535698">
                    <a:off x="6488925" y="6074578"/>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7" name="Can 1276"/>
                  <p:cNvSpPr/>
                  <p:nvPr/>
                </p:nvSpPr>
                <p:spPr>
                  <a:xfrm rot="19534911">
                    <a:off x="6462453" y="6035934"/>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8" name="Oval 1277"/>
                  <p:cNvSpPr/>
                  <p:nvPr/>
                </p:nvSpPr>
                <p:spPr>
                  <a:xfrm>
                    <a:off x="6485179" y="6106692"/>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79" name="Can 1278"/>
                  <p:cNvSpPr/>
                  <p:nvPr/>
                </p:nvSpPr>
                <p:spPr>
                  <a:xfrm rot="3147936">
                    <a:off x="5453740" y="6046292"/>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0" name="Can 1279"/>
                  <p:cNvSpPr/>
                  <p:nvPr/>
                </p:nvSpPr>
                <p:spPr>
                  <a:xfrm rot="7730444">
                    <a:off x="5457300" y="6199731"/>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1" name="Can 1280"/>
                  <p:cNvSpPr/>
                  <p:nvPr/>
                </p:nvSpPr>
                <p:spPr>
                  <a:xfrm rot="3148723">
                    <a:off x="6341045" y="608556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2" name="Can 1281"/>
                  <p:cNvSpPr/>
                  <p:nvPr/>
                </p:nvSpPr>
                <p:spPr>
                  <a:xfrm rot="3147936">
                    <a:off x="6383954" y="605176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3" name="Can 1282"/>
                  <p:cNvSpPr/>
                  <p:nvPr/>
                </p:nvSpPr>
                <p:spPr>
                  <a:xfrm rot="7731231">
                    <a:off x="6343349" y="6170063"/>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4" name="Can 1283"/>
                  <p:cNvSpPr/>
                  <p:nvPr/>
                </p:nvSpPr>
                <p:spPr>
                  <a:xfrm rot="7730444">
                    <a:off x="6387513" y="6205206"/>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5" name="Can 1284"/>
                  <p:cNvSpPr/>
                  <p:nvPr/>
                </p:nvSpPr>
                <p:spPr>
                  <a:xfrm rot="3148723">
                    <a:off x="5877021" y="6081316"/>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6" name="Can 1285"/>
                  <p:cNvSpPr/>
                  <p:nvPr/>
                </p:nvSpPr>
                <p:spPr>
                  <a:xfrm rot="3147936">
                    <a:off x="5919930" y="604751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7" name="Can 1286"/>
                  <p:cNvSpPr/>
                  <p:nvPr/>
                </p:nvSpPr>
                <p:spPr>
                  <a:xfrm rot="7731231">
                    <a:off x="5879325" y="6165813"/>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8" name="Can 1287"/>
                  <p:cNvSpPr/>
                  <p:nvPr/>
                </p:nvSpPr>
                <p:spPr>
                  <a:xfrm rot="7730444">
                    <a:off x="5923490" y="6200956"/>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89" name="Can 1288"/>
                  <p:cNvSpPr/>
                  <p:nvPr/>
                </p:nvSpPr>
                <p:spPr>
                  <a:xfrm rot="3148723">
                    <a:off x="5642863" y="6079968"/>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0" name="Can 1289"/>
                  <p:cNvSpPr/>
                  <p:nvPr/>
                </p:nvSpPr>
                <p:spPr>
                  <a:xfrm rot="3147936">
                    <a:off x="5685772" y="604616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1" name="Can 1290"/>
                  <p:cNvSpPr/>
                  <p:nvPr/>
                </p:nvSpPr>
                <p:spPr>
                  <a:xfrm rot="7731231">
                    <a:off x="5645167" y="6164465"/>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2" name="Can 1291"/>
                  <p:cNvSpPr/>
                  <p:nvPr/>
                </p:nvSpPr>
                <p:spPr>
                  <a:xfrm rot="7730444">
                    <a:off x="5689331" y="619960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3" name="Can 1292"/>
                  <p:cNvSpPr/>
                  <p:nvPr/>
                </p:nvSpPr>
                <p:spPr>
                  <a:xfrm rot="3148723">
                    <a:off x="6112705" y="6081889"/>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4" name="Can 1293"/>
                  <p:cNvSpPr/>
                  <p:nvPr/>
                </p:nvSpPr>
                <p:spPr>
                  <a:xfrm rot="3147936">
                    <a:off x="6155614" y="6048090"/>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5" name="Can 1294"/>
                  <p:cNvSpPr/>
                  <p:nvPr/>
                </p:nvSpPr>
                <p:spPr>
                  <a:xfrm rot="7731231">
                    <a:off x="6115009" y="6166386"/>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6" name="Can 1295"/>
                  <p:cNvSpPr/>
                  <p:nvPr/>
                </p:nvSpPr>
                <p:spPr>
                  <a:xfrm rot="7730444">
                    <a:off x="6159173" y="620152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7" name="Can 1296"/>
                  <p:cNvSpPr/>
                  <p:nvPr/>
                </p:nvSpPr>
                <p:spPr>
                  <a:xfrm rot="12845805">
                    <a:off x="5793284" y="6167566"/>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8" name="Can 1297"/>
                  <p:cNvSpPr/>
                  <p:nvPr/>
                </p:nvSpPr>
                <p:spPr>
                  <a:xfrm rot="12845018">
                    <a:off x="5767030" y="620635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99" name="Can 1298"/>
                  <p:cNvSpPr/>
                  <p:nvPr/>
                </p:nvSpPr>
                <p:spPr>
                  <a:xfrm rot="19535698">
                    <a:off x="5791467" y="6076918"/>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0" name="Can 1299"/>
                  <p:cNvSpPr/>
                  <p:nvPr/>
                </p:nvSpPr>
                <p:spPr>
                  <a:xfrm rot="19534911">
                    <a:off x="5764995" y="6038274"/>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1" name="Can 1300"/>
                  <p:cNvSpPr/>
                  <p:nvPr/>
                </p:nvSpPr>
                <p:spPr>
                  <a:xfrm rot="12845805">
                    <a:off x="6027399" y="6167894"/>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2" name="Can 1301"/>
                  <p:cNvSpPr/>
                  <p:nvPr/>
                </p:nvSpPr>
                <p:spPr>
                  <a:xfrm rot="12845018">
                    <a:off x="6001145" y="620668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3" name="Can 1302"/>
                  <p:cNvSpPr/>
                  <p:nvPr/>
                </p:nvSpPr>
                <p:spPr>
                  <a:xfrm rot="19535698">
                    <a:off x="6025583" y="607724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4" name="Can 1303"/>
                  <p:cNvSpPr/>
                  <p:nvPr/>
                </p:nvSpPr>
                <p:spPr>
                  <a:xfrm rot="19534911">
                    <a:off x="5999110" y="603860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5" name="Can 1304"/>
                  <p:cNvSpPr/>
                  <p:nvPr/>
                </p:nvSpPr>
                <p:spPr>
                  <a:xfrm rot="12845805">
                    <a:off x="6263779" y="6168855"/>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6" name="Can 1305"/>
                  <p:cNvSpPr/>
                  <p:nvPr/>
                </p:nvSpPr>
                <p:spPr>
                  <a:xfrm rot="12845018">
                    <a:off x="6237525" y="620764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7" name="Can 1306"/>
                  <p:cNvSpPr/>
                  <p:nvPr/>
                </p:nvSpPr>
                <p:spPr>
                  <a:xfrm rot="19535698">
                    <a:off x="6261963" y="607820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8" name="Can 1307"/>
                  <p:cNvSpPr/>
                  <p:nvPr/>
                </p:nvSpPr>
                <p:spPr>
                  <a:xfrm rot="19534911">
                    <a:off x="6235490" y="603956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09" name="Can 1308"/>
                  <p:cNvSpPr/>
                  <p:nvPr/>
                </p:nvSpPr>
                <p:spPr>
                  <a:xfrm rot="12845805">
                    <a:off x="5558092" y="6166185"/>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0" name="Can 1309"/>
                  <p:cNvSpPr/>
                  <p:nvPr/>
                </p:nvSpPr>
                <p:spPr>
                  <a:xfrm rot="12845018">
                    <a:off x="5531838" y="620497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1" name="Can 1310"/>
                  <p:cNvSpPr/>
                  <p:nvPr/>
                </p:nvSpPr>
                <p:spPr>
                  <a:xfrm rot="19535698">
                    <a:off x="5556276" y="6075538"/>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2" name="Can 1311"/>
                  <p:cNvSpPr/>
                  <p:nvPr/>
                </p:nvSpPr>
                <p:spPr>
                  <a:xfrm rot="19534911">
                    <a:off x="5529803" y="603689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3" name="Oval 1312"/>
                  <p:cNvSpPr/>
                  <p:nvPr/>
                </p:nvSpPr>
                <p:spPr>
                  <a:xfrm>
                    <a:off x="5706013" y="5990669"/>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4" name="Oval 1313"/>
                  <p:cNvSpPr/>
                  <p:nvPr/>
                </p:nvSpPr>
                <p:spPr>
                  <a:xfrm>
                    <a:off x="5707169" y="6232487"/>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5" name="Oval 1314"/>
                  <p:cNvSpPr/>
                  <p:nvPr/>
                </p:nvSpPr>
                <p:spPr>
                  <a:xfrm>
                    <a:off x="5940128" y="5990997"/>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6" name="Oval 1315"/>
                  <p:cNvSpPr/>
                  <p:nvPr/>
                </p:nvSpPr>
                <p:spPr>
                  <a:xfrm>
                    <a:off x="5941285" y="623281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7" name="Oval 1316"/>
                  <p:cNvSpPr/>
                  <p:nvPr/>
                </p:nvSpPr>
                <p:spPr>
                  <a:xfrm>
                    <a:off x="6176509" y="5991958"/>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8" name="Oval 1317"/>
                  <p:cNvSpPr/>
                  <p:nvPr/>
                </p:nvSpPr>
                <p:spPr>
                  <a:xfrm>
                    <a:off x="6177665" y="623377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19" name="Oval 1318"/>
                  <p:cNvSpPr/>
                  <p:nvPr/>
                </p:nvSpPr>
                <p:spPr>
                  <a:xfrm>
                    <a:off x="5471247" y="5990997"/>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0" name="Oval 1319"/>
                  <p:cNvSpPr/>
                  <p:nvPr/>
                </p:nvSpPr>
                <p:spPr>
                  <a:xfrm>
                    <a:off x="5472403" y="623281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1" name="Oval 1320"/>
                  <p:cNvSpPr/>
                  <p:nvPr/>
                </p:nvSpPr>
                <p:spPr>
                  <a:xfrm>
                    <a:off x="5787721" y="6109032"/>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2" name="Oval 1321"/>
                  <p:cNvSpPr/>
                  <p:nvPr/>
                </p:nvSpPr>
                <p:spPr>
                  <a:xfrm>
                    <a:off x="6021836" y="6109361"/>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3" name="Oval 1322"/>
                  <p:cNvSpPr/>
                  <p:nvPr/>
                </p:nvSpPr>
                <p:spPr>
                  <a:xfrm>
                    <a:off x="6258216" y="6110321"/>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4" name="Oval 1323"/>
                  <p:cNvSpPr/>
                  <p:nvPr/>
                </p:nvSpPr>
                <p:spPr>
                  <a:xfrm>
                    <a:off x="5552954" y="6109361"/>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5" name="Oval 1324"/>
                  <p:cNvSpPr/>
                  <p:nvPr/>
                </p:nvSpPr>
                <p:spPr>
                  <a:xfrm>
                    <a:off x="6403054" y="5988693"/>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6" name="Oval 1325"/>
                  <p:cNvSpPr/>
                  <p:nvPr/>
                </p:nvSpPr>
                <p:spPr>
                  <a:xfrm>
                    <a:off x="6404210" y="6230511"/>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7" name="Can 1326"/>
                  <p:cNvSpPr/>
                  <p:nvPr/>
                </p:nvSpPr>
                <p:spPr>
                  <a:xfrm rot="18451277" flipH="1">
                    <a:off x="5675717" y="5688070"/>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8" name="Can 1327"/>
                  <p:cNvSpPr/>
                  <p:nvPr/>
                </p:nvSpPr>
                <p:spPr>
                  <a:xfrm rot="18452064" flipH="1">
                    <a:off x="5632807" y="5654271"/>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29" name="Can 1328"/>
                  <p:cNvSpPr/>
                  <p:nvPr/>
                </p:nvSpPr>
                <p:spPr>
                  <a:xfrm rot="13868769" flipH="1">
                    <a:off x="5673413" y="5772566"/>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0" name="Can 1329"/>
                  <p:cNvSpPr/>
                  <p:nvPr/>
                </p:nvSpPr>
                <p:spPr>
                  <a:xfrm rot="13869556" flipH="1">
                    <a:off x="5629248" y="580770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1" name="Can 1330"/>
                  <p:cNvSpPr/>
                  <p:nvPr/>
                </p:nvSpPr>
                <p:spPr>
                  <a:xfrm rot="18451277" flipH="1">
                    <a:off x="5903591" y="5694397"/>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2" name="Can 1331"/>
                  <p:cNvSpPr/>
                  <p:nvPr/>
                </p:nvSpPr>
                <p:spPr>
                  <a:xfrm rot="18452064" flipH="1">
                    <a:off x="5860681" y="566059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3" name="Can 1332"/>
                  <p:cNvSpPr/>
                  <p:nvPr/>
                </p:nvSpPr>
                <p:spPr>
                  <a:xfrm rot="13868769" flipH="1">
                    <a:off x="5901286" y="5778894"/>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4" name="Can 1333"/>
                  <p:cNvSpPr/>
                  <p:nvPr/>
                </p:nvSpPr>
                <p:spPr>
                  <a:xfrm rot="13869556" flipH="1">
                    <a:off x="5857122" y="581403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5" name="Can 1334"/>
                  <p:cNvSpPr/>
                  <p:nvPr/>
                </p:nvSpPr>
                <p:spPr>
                  <a:xfrm rot="8754195" flipH="1">
                    <a:off x="5753637" y="5779266"/>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6" name="Can 1335"/>
                  <p:cNvSpPr/>
                  <p:nvPr/>
                </p:nvSpPr>
                <p:spPr>
                  <a:xfrm rot="8754982" flipH="1">
                    <a:off x="5779891" y="5818060"/>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7" name="Can 1336"/>
                  <p:cNvSpPr/>
                  <p:nvPr/>
                </p:nvSpPr>
                <p:spPr>
                  <a:xfrm rot="2064302" flipH="1">
                    <a:off x="5755454" y="5688619"/>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8" name="Can 1337"/>
                  <p:cNvSpPr/>
                  <p:nvPr/>
                </p:nvSpPr>
                <p:spPr>
                  <a:xfrm rot="2065089" flipH="1">
                    <a:off x="5781926" y="5649975"/>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39" name="Can 1338"/>
                  <p:cNvSpPr/>
                  <p:nvPr/>
                </p:nvSpPr>
                <p:spPr>
                  <a:xfrm rot="18451277" flipH="1">
                    <a:off x="6138067" y="5693832"/>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0" name="Can 1339"/>
                  <p:cNvSpPr/>
                  <p:nvPr/>
                </p:nvSpPr>
                <p:spPr>
                  <a:xfrm rot="18452064" flipH="1">
                    <a:off x="6095158" y="566003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1" name="Can 1340"/>
                  <p:cNvSpPr/>
                  <p:nvPr/>
                </p:nvSpPr>
                <p:spPr>
                  <a:xfrm rot="13868769" flipH="1">
                    <a:off x="6135763" y="5778329"/>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2" name="Can 1341"/>
                  <p:cNvSpPr/>
                  <p:nvPr/>
                </p:nvSpPr>
                <p:spPr>
                  <a:xfrm rot="13869556" flipH="1">
                    <a:off x="6091598" y="5813472"/>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3" name="Can 1342"/>
                  <p:cNvSpPr/>
                  <p:nvPr/>
                </p:nvSpPr>
                <p:spPr>
                  <a:xfrm rot="8754195" flipH="1">
                    <a:off x="5988114" y="5778701"/>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4" name="Can 1343"/>
                  <p:cNvSpPr/>
                  <p:nvPr/>
                </p:nvSpPr>
                <p:spPr>
                  <a:xfrm rot="8754982" flipH="1">
                    <a:off x="6014368" y="5817494"/>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5" name="Can 1344"/>
                  <p:cNvSpPr/>
                  <p:nvPr/>
                </p:nvSpPr>
                <p:spPr>
                  <a:xfrm rot="2064302" flipH="1">
                    <a:off x="5989930" y="5688054"/>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6" name="Can 1345"/>
                  <p:cNvSpPr/>
                  <p:nvPr/>
                </p:nvSpPr>
                <p:spPr>
                  <a:xfrm rot="2065089" flipH="1">
                    <a:off x="6016403" y="564940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7" name="Can 1346"/>
                  <p:cNvSpPr/>
                  <p:nvPr/>
                </p:nvSpPr>
                <p:spPr>
                  <a:xfrm rot="18451277" flipH="1">
                    <a:off x="6374755" y="5691516"/>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8" name="Can 1347"/>
                  <p:cNvSpPr/>
                  <p:nvPr/>
                </p:nvSpPr>
                <p:spPr>
                  <a:xfrm rot="18452064" flipH="1">
                    <a:off x="6331845" y="565771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49" name="Can 1348"/>
                  <p:cNvSpPr/>
                  <p:nvPr/>
                </p:nvSpPr>
                <p:spPr>
                  <a:xfrm rot="13868769" flipH="1">
                    <a:off x="6372450" y="5776013"/>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0" name="Can 1349"/>
                  <p:cNvSpPr/>
                  <p:nvPr/>
                </p:nvSpPr>
                <p:spPr>
                  <a:xfrm rot="13869556" flipH="1">
                    <a:off x="6328286" y="5811156"/>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1" name="Can 1350"/>
                  <p:cNvSpPr/>
                  <p:nvPr/>
                </p:nvSpPr>
                <p:spPr>
                  <a:xfrm rot="8754195" flipH="1">
                    <a:off x="6224801" y="5776385"/>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2" name="Can 1351"/>
                  <p:cNvSpPr/>
                  <p:nvPr/>
                </p:nvSpPr>
                <p:spPr>
                  <a:xfrm rot="8754982" flipH="1">
                    <a:off x="6251056" y="581517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3" name="Can 1352"/>
                  <p:cNvSpPr/>
                  <p:nvPr/>
                </p:nvSpPr>
                <p:spPr>
                  <a:xfrm rot="2064302" flipH="1">
                    <a:off x="6226618" y="5685738"/>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4" name="Can 1353"/>
                  <p:cNvSpPr/>
                  <p:nvPr/>
                </p:nvSpPr>
                <p:spPr>
                  <a:xfrm rot="2065089" flipH="1">
                    <a:off x="6253091" y="564709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5" name="Can 1354"/>
                  <p:cNvSpPr/>
                  <p:nvPr/>
                </p:nvSpPr>
                <p:spPr>
                  <a:xfrm rot="8754195" flipH="1">
                    <a:off x="6458436" y="5774163"/>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6" name="Can 1355"/>
                  <p:cNvSpPr/>
                  <p:nvPr/>
                </p:nvSpPr>
                <p:spPr>
                  <a:xfrm rot="8754982" flipH="1">
                    <a:off x="6484690" y="581295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7" name="Can 1356"/>
                  <p:cNvSpPr/>
                  <p:nvPr/>
                </p:nvSpPr>
                <p:spPr>
                  <a:xfrm rot="2064302" flipH="1">
                    <a:off x="6460253" y="5683516"/>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8" name="Can 1357"/>
                  <p:cNvSpPr/>
                  <p:nvPr/>
                </p:nvSpPr>
                <p:spPr>
                  <a:xfrm rot="2065089" flipH="1">
                    <a:off x="6486726" y="5644871"/>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59" name="Oval 1358"/>
                  <p:cNvSpPr/>
                  <p:nvPr/>
                </p:nvSpPr>
                <p:spPr>
                  <a:xfrm flipH="1">
                    <a:off x="6240373" y="5598647"/>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0" name="Oval 1359"/>
                  <p:cNvSpPr/>
                  <p:nvPr/>
                </p:nvSpPr>
                <p:spPr>
                  <a:xfrm flipH="1">
                    <a:off x="6239216" y="584046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1" name="Oval 1360"/>
                  <p:cNvSpPr/>
                  <p:nvPr/>
                </p:nvSpPr>
                <p:spPr>
                  <a:xfrm flipH="1">
                    <a:off x="6006257" y="559897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2" name="Oval 1361"/>
                  <p:cNvSpPr/>
                  <p:nvPr/>
                </p:nvSpPr>
                <p:spPr>
                  <a:xfrm flipH="1">
                    <a:off x="6005101" y="5840794"/>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3" name="Oval 1362"/>
                  <p:cNvSpPr/>
                  <p:nvPr/>
                </p:nvSpPr>
                <p:spPr>
                  <a:xfrm flipH="1">
                    <a:off x="5769877" y="559993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4" name="Oval 1363"/>
                  <p:cNvSpPr/>
                  <p:nvPr/>
                </p:nvSpPr>
                <p:spPr>
                  <a:xfrm flipH="1">
                    <a:off x="5768721" y="5841754"/>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5" name="Oval 1364"/>
                  <p:cNvSpPr/>
                  <p:nvPr/>
                </p:nvSpPr>
                <p:spPr>
                  <a:xfrm flipH="1">
                    <a:off x="6475139" y="559897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6" name="Oval 1365"/>
                  <p:cNvSpPr/>
                  <p:nvPr/>
                </p:nvSpPr>
                <p:spPr>
                  <a:xfrm flipH="1">
                    <a:off x="6473983" y="5840794"/>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7" name="Oval 1366"/>
                  <p:cNvSpPr/>
                  <p:nvPr/>
                </p:nvSpPr>
                <p:spPr>
                  <a:xfrm flipH="1">
                    <a:off x="6158665" y="5717010"/>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8" name="Oval 1367"/>
                  <p:cNvSpPr/>
                  <p:nvPr/>
                </p:nvSpPr>
                <p:spPr>
                  <a:xfrm flipH="1">
                    <a:off x="5924550" y="5717339"/>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69" name="Oval 1368"/>
                  <p:cNvSpPr/>
                  <p:nvPr/>
                </p:nvSpPr>
                <p:spPr>
                  <a:xfrm flipH="1">
                    <a:off x="5688170" y="5718300"/>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0" name="Oval 1369"/>
                  <p:cNvSpPr/>
                  <p:nvPr/>
                </p:nvSpPr>
                <p:spPr>
                  <a:xfrm flipH="1">
                    <a:off x="6393432" y="5717339"/>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1" name="Oval 1370"/>
                  <p:cNvSpPr/>
                  <p:nvPr/>
                </p:nvSpPr>
                <p:spPr>
                  <a:xfrm>
                    <a:off x="5550214" y="5598647"/>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2" name="Oval 1371"/>
                  <p:cNvSpPr/>
                  <p:nvPr/>
                </p:nvSpPr>
                <p:spPr>
                  <a:xfrm>
                    <a:off x="5551370" y="584046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3" name="Can 1372"/>
                  <p:cNvSpPr/>
                  <p:nvPr/>
                </p:nvSpPr>
                <p:spPr>
                  <a:xfrm rot="3148723">
                    <a:off x="5481598" y="5689189"/>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4" name="Can 1373"/>
                  <p:cNvSpPr/>
                  <p:nvPr/>
                </p:nvSpPr>
                <p:spPr>
                  <a:xfrm rot="3147936">
                    <a:off x="5524507" y="5655390"/>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5" name="Can 1374"/>
                  <p:cNvSpPr/>
                  <p:nvPr/>
                </p:nvSpPr>
                <p:spPr>
                  <a:xfrm rot="7731231">
                    <a:off x="5483902" y="5773686"/>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6" name="Can 1375"/>
                  <p:cNvSpPr/>
                  <p:nvPr/>
                </p:nvSpPr>
                <p:spPr>
                  <a:xfrm rot="7730444">
                    <a:off x="5528067" y="580882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7" name="Can 1376"/>
                  <p:cNvSpPr/>
                  <p:nvPr/>
                </p:nvSpPr>
                <p:spPr>
                  <a:xfrm rot="3148723">
                    <a:off x="5253724" y="5695517"/>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8" name="Can 1377"/>
                  <p:cNvSpPr/>
                  <p:nvPr/>
                </p:nvSpPr>
                <p:spPr>
                  <a:xfrm rot="3147936">
                    <a:off x="5296634" y="566171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79" name="Can 1378"/>
                  <p:cNvSpPr/>
                  <p:nvPr/>
                </p:nvSpPr>
                <p:spPr>
                  <a:xfrm rot="7731231">
                    <a:off x="5256028" y="5780014"/>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0" name="Can 1379"/>
                  <p:cNvSpPr/>
                  <p:nvPr/>
                </p:nvSpPr>
                <p:spPr>
                  <a:xfrm rot="7730444">
                    <a:off x="5300193" y="581515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1" name="Can 1380"/>
                  <p:cNvSpPr/>
                  <p:nvPr/>
                </p:nvSpPr>
                <p:spPr>
                  <a:xfrm rot="12845805">
                    <a:off x="5403678" y="5780386"/>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2" name="Can 1381"/>
                  <p:cNvSpPr/>
                  <p:nvPr/>
                </p:nvSpPr>
                <p:spPr>
                  <a:xfrm rot="12845018">
                    <a:off x="5377423" y="581917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3" name="Can 1382"/>
                  <p:cNvSpPr/>
                  <p:nvPr/>
                </p:nvSpPr>
                <p:spPr>
                  <a:xfrm rot="19535698">
                    <a:off x="5401861" y="5689739"/>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4" name="Can 1383"/>
                  <p:cNvSpPr/>
                  <p:nvPr/>
                </p:nvSpPr>
                <p:spPr>
                  <a:xfrm rot="19534911">
                    <a:off x="5375388" y="5651094"/>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5" name="Can 1384"/>
                  <p:cNvSpPr/>
                  <p:nvPr/>
                </p:nvSpPr>
                <p:spPr>
                  <a:xfrm rot="3148723">
                    <a:off x="5019248" y="5694952"/>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6" name="Can 1385"/>
                  <p:cNvSpPr/>
                  <p:nvPr/>
                </p:nvSpPr>
                <p:spPr>
                  <a:xfrm rot="3147936">
                    <a:off x="5062157" y="566115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7" name="Can 1386"/>
                  <p:cNvSpPr/>
                  <p:nvPr/>
                </p:nvSpPr>
                <p:spPr>
                  <a:xfrm rot="7731231">
                    <a:off x="5021552" y="5779448"/>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8" name="Can 1387"/>
                  <p:cNvSpPr/>
                  <p:nvPr/>
                </p:nvSpPr>
                <p:spPr>
                  <a:xfrm rot="7730444">
                    <a:off x="5065717" y="5814591"/>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89" name="Can 1388"/>
                  <p:cNvSpPr/>
                  <p:nvPr/>
                </p:nvSpPr>
                <p:spPr>
                  <a:xfrm rot="12845805">
                    <a:off x="5169201" y="5779820"/>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0" name="Can 1389"/>
                  <p:cNvSpPr/>
                  <p:nvPr/>
                </p:nvSpPr>
                <p:spPr>
                  <a:xfrm rot="12845018">
                    <a:off x="5142947" y="5818614"/>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1" name="Can 1390"/>
                  <p:cNvSpPr/>
                  <p:nvPr/>
                </p:nvSpPr>
                <p:spPr>
                  <a:xfrm rot="19535698">
                    <a:off x="5167385" y="5689173"/>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2" name="Can 1391"/>
                  <p:cNvSpPr/>
                  <p:nvPr/>
                </p:nvSpPr>
                <p:spPr>
                  <a:xfrm rot="19534911">
                    <a:off x="5140912" y="565052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3" name="Can 1392"/>
                  <p:cNvSpPr/>
                  <p:nvPr/>
                </p:nvSpPr>
                <p:spPr>
                  <a:xfrm rot="3148723">
                    <a:off x="4782560" y="5692636"/>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4" name="Can 1393"/>
                  <p:cNvSpPr/>
                  <p:nvPr/>
                </p:nvSpPr>
                <p:spPr>
                  <a:xfrm rot="3147936">
                    <a:off x="4825470" y="565883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5" name="Can 1394"/>
                  <p:cNvSpPr/>
                  <p:nvPr/>
                </p:nvSpPr>
                <p:spPr>
                  <a:xfrm rot="7731231">
                    <a:off x="4784864" y="5777132"/>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6" name="Can 1395"/>
                  <p:cNvSpPr/>
                  <p:nvPr/>
                </p:nvSpPr>
                <p:spPr>
                  <a:xfrm rot="7730444">
                    <a:off x="4829029" y="5812275"/>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7" name="Can 1396"/>
                  <p:cNvSpPr/>
                  <p:nvPr/>
                </p:nvSpPr>
                <p:spPr>
                  <a:xfrm rot="12845805">
                    <a:off x="4932513" y="5777504"/>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8" name="Can 1397"/>
                  <p:cNvSpPr/>
                  <p:nvPr/>
                </p:nvSpPr>
                <p:spPr>
                  <a:xfrm rot="12845018">
                    <a:off x="4906259" y="581629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399" name="Can 1398"/>
                  <p:cNvSpPr/>
                  <p:nvPr/>
                </p:nvSpPr>
                <p:spPr>
                  <a:xfrm rot="19535698">
                    <a:off x="4930697" y="5686857"/>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0" name="Can 1399"/>
                  <p:cNvSpPr/>
                  <p:nvPr/>
                </p:nvSpPr>
                <p:spPr>
                  <a:xfrm rot="19534911">
                    <a:off x="4904224" y="564821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1" name="Can 1400"/>
                  <p:cNvSpPr/>
                  <p:nvPr/>
                </p:nvSpPr>
                <p:spPr>
                  <a:xfrm rot="12845805">
                    <a:off x="4698878" y="5775282"/>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2" name="Can 1401"/>
                  <p:cNvSpPr/>
                  <p:nvPr/>
                </p:nvSpPr>
                <p:spPr>
                  <a:xfrm rot="12845018">
                    <a:off x="4672624" y="5814076"/>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3" name="Can 1402"/>
                  <p:cNvSpPr/>
                  <p:nvPr/>
                </p:nvSpPr>
                <p:spPr>
                  <a:xfrm rot="19535698">
                    <a:off x="4697062" y="5684636"/>
                    <a:ext cx="16975" cy="62275"/>
                  </a:xfrm>
                  <a:prstGeom prst="can">
                    <a:avLst/>
                  </a:prstGeom>
                  <a:solidFill>
                    <a:srgbClr val="C00000"/>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4" name="Can 1403"/>
                  <p:cNvSpPr/>
                  <p:nvPr/>
                </p:nvSpPr>
                <p:spPr>
                  <a:xfrm rot="19534911">
                    <a:off x="4670589" y="5645991"/>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5" name="Oval 1404"/>
                  <p:cNvSpPr/>
                  <p:nvPr/>
                </p:nvSpPr>
                <p:spPr>
                  <a:xfrm>
                    <a:off x="4846799" y="5599767"/>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6" name="Oval 1405"/>
                  <p:cNvSpPr/>
                  <p:nvPr/>
                </p:nvSpPr>
                <p:spPr>
                  <a:xfrm>
                    <a:off x="4847956" y="584158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7" name="Oval 1406"/>
                  <p:cNvSpPr/>
                  <p:nvPr/>
                </p:nvSpPr>
                <p:spPr>
                  <a:xfrm>
                    <a:off x="5080914" y="560009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8" name="Oval 1407"/>
                  <p:cNvSpPr/>
                  <p:nvPr/>
                </p:nvSpPr>
                <p:spPr>
                  <a:xfrm>
                    <a:off x="5082071" y="5841913"/>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09" name="Oval 1408"/>
                  <p:cNvSpPr/>
                  <p:nvPr/>
                </p:nvSpPr>
                <p:spPr>
                  <a:xfrm>
                    <a:off x="5317295" y="560105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0" name="Oval 1409"/>
                  <p:cNvSpPr/>
                  <p:nvPr/>
                </p:nvSpPr>
                <p:spPr>
                  <a:xfrm>
                    <a:off x="5318451" y="5842874"/>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1" name="Oval 1410"/>
                  <p:cNvSpPr/>
                  <p:nvPr/>
                </p:nvSpPr>
                <p:spPr>
                  <a:xfrm>
                    <a:off x="4612033" y="560009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2" name="Oval 1411"/>
                  <p:cNvSpPr/>
                  <p:nvPr/>
                </p:nvSpPr>
                <p:spPr>
                  <a:xfrm>
                    <a:off x="4613189" y="5841913"/>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3" name="Oval 1412"/>
                  <p:cNvSpPr/>
                  <p:nvPr/>
                </p:nvSpPr>
                <p:spPr>
                  <a:xfrm>
                    <a:off x="4928507" y="5718130"/>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4" name="Oval 1413"/>
                  <p:cNvSpPr/>
                  <p:nvPr/>
                </p:nvSpPr>
                <p:spPr>
                  <a:xfrm>
                    <a:off x="5162622" y="5718459"/>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5" name="Oval 1414"/>
                  <p:cNvSpPr/>
                  <p:nvPr/>
                </p:nvSpPr>
                <p:spPr>
                  <a:xfrm>
                    <a:off x="5399002" y="5719419"/>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6" name="Oval 1415"/>
                  <p:cNvSpPr/>
                  <p:nvPr/>
                </p:nvSpPr>
                <p:spPr>
                  <a:xfrm>
                    <a:off x="4693740" y="5718459"/>
                    <a:ext cx="87116" cy="87116"/>
                  </a:xfrm>
                  <a:prstGeom prst="ellipse">
                    <a:avLst/>
                  </a:prstGeom>
                  <a:gradFill flip="none" rotWithShape="1">
                    <a:gsLst>
                      <a:gs pos="53000">
                        <a:srgbClr val="C00000"/>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7" name="Can 1416"/>
                  <p:cNvSpPr/>
                  <p:nvPr/>
                </p:nvSpPr>
                <p:spPr>
                  <a:xfrm rot="3148723">
                    <a:off x="5405942" y="6079910"/>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8" name="Can 1417"/>
                  <p:cNvSpPr/>
                  <p:nvPr/>
                </p:nvSpPr>
                <p:spPr>
                  <a:xfrm rot="7731231">
                    <a:off x="5408246" y="616440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19" name="Can 1418"/>
                  <p:cNvSpPr/>
                  <p:nvPr/>
                </p:nvSpPr>
                <p:spPr>
                  <a:xfrm rot="12845805">
                    <a:off x="5320637" y="6165916"/>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0" name="Can 1419"/>
                  <p:cNvSpPr/>
                  <p:nvPr/>
                </p:nvSpPr>
                <p:spPr>
                  <a:xfrm rot="12845018">
                    <a:off x="5294382" y="620470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1" name="Can 1420"/>
                  <p:cNvSpPr/>
                  <p:nvPr/>
                </p:nvSpPr>
                <p:spPr>
                  <a:xfrm rot="19535698">
                    <a:off x="5318820" y="6075268"/>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2" name="Can 1421"/>
                  <p:cNvSpPr/>
                  <p:nvPr/>
                </p:nvSpPr>
                <p:spPr>
                  <a:xfrm rot="19534911">
                    <a:off x="5292348" y="6036624"/>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3" name="Oval 1422"/>
                  <p:cNvSpPr/>
                  <p:nvPr/>
                </p:nvSpPr>
                <p:spPr>
                  <a:xfrm>
                    <a:off x="5315074" y="6107382"/>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4" name="Can 1423"/>
                  <p:cNvSpPr/>
                  <p:nvPr/>
                </p:nvSpPr>
                <p:spPr>
                  <a:xfrm rot="3148723">
                    <a:off x="5170940" y="608625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5" name="Can 1424"/>
                  <p:cNvSpPr/>
                  <p:nvPr/>
                </p:nvSpPr>
                <p:spPr>
                  <a:xfrm rot="3147936">
                    <a:off x="5213849" y="605245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6" name="Can 1425"/>
                  <p:cNvSpPr/>
                  <p:nvPr/>
                </p:nvSpPr>
                <p:spPr>
                  <a:xfrm rot="7731231">
                    <a:off x="5173244" y="6170753"/>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7" name="Can 1426"/>
                  <p:cNvSpPr/>
                  <p:nvPr/>
                </p:nvSpPr>
                <p:spPr>
                  <a:xfrm rot="7730444">
                    <a:off x="5217408" y="6205896"/>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8" name="Can 1427"/>
                  <p:cNvSpPr/>
                  <p:nvPr/>
                </p:nvSpPr>
                <p:spPr>
                  <a:xfrm rot="3148723">
                    <a:off x="4706916" y="6082006"/>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29" name="Can 1428"/>
                  <p:cNvSpPr/>
                  <p:nvPr/>
                </p:nvSpPr>
                <p:spPr>
                  <a:xfrm rot="3147936">
                    <a:off x="4749825" y="604820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0" name="Can 1429"/>
                  <p:cNvSpPr/>
                  <p:nvPr/>
                </p:nvSpPr>
                <p:spPr>
                  <a:xfrm rot="7731231">
                    <a:off x="4709220" y="6166503"/>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1" name="Can 1430"/>
                  <p:cNvSpPr/>
                  <p:nvPr/>
                </p:nvSpPr>
                <p:spPr>
                  <a:xfrm rot="7730444">
                    <a:off x="4753385" y="6201646"/>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2" name="Can 1431"/>
                  <p:cNvSpPr/>
                  <p:nvPr/>
                </p:nvSpPr>
                <p:spPr>
                  <a:xfrm rot="3148723">
                    <a:off x="4942600" y="6082579"/>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3" name="Can 1432"/>
                  <p:cNvSpPr/>
                  <p:nvPr/>
                </p:nvSpPr>
                <p:spPr>
                  <a:xfrm rot="3147936">
                    <a:off x="4985509" y="6048780"/>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4" name="Can 1433"/>
                  <p:cNvSpPr/>
                  <p:nvPr/>
                </p:nvSpPr>
                <p:spPr>
                  <a:xfrm rot="7731231">
                    <a:off x="4944904" y="6167076"/>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5" name="Can 1434"/>
                  <p:cNvSpPr/>
                  <p:nvPr/>
                </p:nvSpPr>
                <p:spPr>
                  <a:xfrm rot="7730444">
                    <a:off x="4989068" y="620221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6" name="Can 1435"/>
                  <p:cNvSpPr/>
                  <p:nvPr/>
                </p:nvSpPr>
                <p:spPr>
                  <a:xfrm rot="12845805">
                    <a:off x="4623179" y="6168256"/>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7" name="Can 1436"/>
                  <p:cNvSpPr/>
                  <p:nvPr/>
                </p:nvSpPr>
                <p:spPr>
                  <a:xfrm rot="12845018">
                    <a:off x="4596925" y="620704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8" name="Can 1437"/>
                  <p:cNvSpPr/>
                  <p:nvPr/>
                </p:nvSpPr>
                <p:spPr>
                  <a:xfrm rot="19535698">
                    <a:off x="4621362" y="6077608"/>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39" name="Can 1438"/>
                  <p:cNvSpPr/>
                  <p:nvPr/>
                </p:nvSpPr>
                <p:spPr>
                  <a:xfrm rot="19534911">
                    <a:off x="4594890" y="6038964"/>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0" name="Can 1439"/>
                  <p:cNvSpPr/>
                  <p:nvPr/>
                </p:nvSpPr>
                <p:spPr>
                  <a:xfrm rot="12845805">
                    <a:off x="4857294" y="6168584"/>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1" name="Can 1440"/>
                  <p:cNvSpPr/>
                  <p:nvPr/>
                </p:nvSpPr>
                <p:spPr>
                  <a:xfrm rot="12845018">
                    <a:off x="4831040" y="620737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2" name="Can 1441"/>
                  <p:cNvSpPr/>
                  <p:nvPr/>
                </p:nvSpPr>
                <p:spPr>
                  <a:xfrm rot="19535698">
                    <a:off x="4855478" y="607793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3" name="Can 1442"/>
                  <p:cNvSpPr/>
                  <p:nvPr/>
                </p:nvSpPr>
                <p:spPr>
                  <a:xfrm rot="19534911">
                    <a:off x="4829005" y="603929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4" name="Can 1443"/>
                  <p:cNvSpPr/>
                  <p:nvPr/>
                </p:nvSpPr>
                <p:spPr>
                  <a:xfrm rot="12845805">
                    <a:off x="5093674" y="6169545"/>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5" name="Can 1444"/>
                  <p:cNvSpPr/>
                  <p:nvPr/>
                </p:nvSpPr>
                <p:spPr>
                  <a:xfrm rot="12845018">
                    <a:off x="5067420" y="620833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6" name="Can 1445"/>
                  <p:cNvSpPr/>
                  <p:nvPr/>
                </p:nvSpPr>
                <p:spPr>
                  <a:xfrm rot="19535698">
                    <a:off x="5091858" y="607889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7" name="Can 1446"/>
                  <p:cNvSpPr/>
                  <p:nvPr/>
                </p:nvSpPr>
                <p:spPr>
                  <a:xfrm rot="19534911">
                    <a:off x="5065385" y="604025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8" name="Oval 1447"/>
                  <p:cNvSpPr/>
                  <p:nvPr/>
                </p:nvSpPr>
                <p:spPr>
                  <a:xfrm>
                    <a:off x="4535908" y="5991359"/>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49" name="Oval 1448"/>
                  <p:cNvSpPr/>
                  <p:nvPr/>
                </p:nvSpPr>
                <p:spPr>
                  <a:xfrm>
                    <a:off x="4537064" y="6233177"/>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0" name="Oval 1449"/>
                  <p:cNvSpPr/>
                  <p:nvPr/>
                </p:nvSpPr>
                <p:spPr>
                  <a:xfrm>
                    <a:off x="4770023" y="5991687"/>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1" name="Oval 1450"/>
                  <p:cNvSpPr/>
                  <p:nvPr/>
                </p:nvSpPr>
                <p:spPr>
                  <a:xfrm>
                    <a:off x="4771180" y="623350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2" name="Oval 1451"/>
                  <p:cNvSpPr/>
                  <p:nvPr/>
                </p:nvSpPr>
                <p:spPr>
                  <a:xfrm>
                    <a:off x="5006404" y="5992648"/>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3" name="Oval 1452"/>
                  <p:cNvSpPr/>
                  <p:nvPr/>
                </p:nvSpPr>
                <p:spPr>
                  <a:xfrm>
                    <a:off x="5007560" y="623446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4" name="Oval 1453"/>
                  <p:cNvSpPr/>
                  <p:nvPr/>
                </p:nvSpPr>
                <p:spPr>
                  <a:xfrm>
                    <a:off x="4617616" y="6109722"/>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5" name="Oval 1454"/>
                  <p:cNvSpPr/>
                  <p:nvPr/>
                </p:nvSpPr>
                <p:spPr>
                  <a:xfrm>
                    <a:off x="4851731" y="6110051"/>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6" name="Oval 1455"/>
                  <p:cNvSpPr/>
                  <p:nvPr/>
                </p:nvSpPr>
                <p:spPr>
                  <a:xfrm>
                    <a:off x="5088111" y="6111011"/>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7" name="Oval 1456"/>
                  <p:cNvSpPr/>
                  <p:nvPr/>
                </p:nvSpPr>
                <p:spPr>
                  <a:xfrm>
                    <a:off x="5232949" y="5989383"/>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8" name="Oval 1457"/>
                  <p:cNvSpPr/>
                  <p:nvPr/>
                </p:nvSpPr>
                <p:spPr>
                  <a:xfrm>
                    <a:off x="5234105" y="6231201"/>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59" name="Can 1458"/>
                  <p:cNvSpPr/>
                  <p:nvPr/>
                </p:nvSpPr>
                <p:spPr>
                  <a:xfrm rot="3147936">
                    <a:off x="6618289" y="6043431"/>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0" name="Can 1459"/>
                  <p:cNvSpPr/>
                  <p:nvPr/>
                </p:nvSpPr>
                <p:spPr>
                  <a:xfrm rot="7730444">
                    <a:off x="6621849" y="6196870"/>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1" name="Can 1460"/>
                  <p:cNvSpPr/>
                  <p:nvPr/>
                </p:nvSpPr>
                <p:spPr>
                  <a:xfrm rot="3148723">
                    <a:off x="7041570" y="6078455"/>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2" name="Can 1461"/>
                  <p:cNvSpPr/>
                  <p:nvPr/>
                </p:nvSpPr>
                <p:spPr>
                  <a:xfrm rot="3147936">
                    <a:off x="7084479" y="6044656"/>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3" name="Can 1462"/>
                  <p:cNvSpPr/>
                  <p:nvPr/>
                </p:nvSpPr>
                <p:spPr>
                  <a:xfrm rot="7731231">
                    <a:off x="7043874" y="6162952"/>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4" name="Can 1463"/>
                  <p:cNvSpPr/>
                  <p:nvPr/>
                </p:nvSpPr>
                <p:spPr>
                  <a:xfrm rot="7730444">
                    <a:off x="7088039" y="6198095"/>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5" name="Can 1464"/>
                  <p:cNvSpPr/>
                  <p:nvPr/>
                </p:nvSpPr>
                <p:spPr>
                  <a:xfrm rot="3148723">
                    <a:off x="6807412" y="607710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6" name="Can 1465"/>
                  <p:cNvSpPr/>
                  <p:nvPr/>
                </p:nvSpPr>
                <p:spPr>
                  <a:xfrm rot="3147936">
                    <a:off x="6850321" y="604330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7" name="Can 1466"/>
                  <p:cNvSpPr/>
                  <p:nvPr/>
                </p:nvSpPr>
                <p:spPr>
                  <a:xfrm rot="7731231">
                    <a:off x="6809716" y="6161604"/>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8" name="Can 1467"/>
                  <p:cNvSpPr/>
                  <p:nvPr/>
                </p:nvSpPr>
                <p:spPr>
                  <a:xfrm rot="7730444">
                    <a:off x="6853880" y="619674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69" name="Can 1468"/>
                  <p:cNvSpPr/>
                  <p:nvPr/>
                </p:nvSpPr>
                <p:spPr>
                  <a:xfrm rot="3148723">
                    <a:off x="7277254" y="6079028"/>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0" name="Can 1469"/>
                  <p:cNvSpPr/>
                  <p:nvPr/>
                </p:nvSpPr>
                <p:spPr>
                  <a:xfrm rot="3147936">
                    <a:off x="7320163" y="6045229"/>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1" name="Can 1470"/>
                  <p:cNvSpPr/>
                  <p:nvPr/>
                </p:nvSpPr>
                <p:spPr>
                  <a:xfrm rot="7731231">
                    <a:off x="7279558" y="6163525"/>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2" name="Can 1471"/>
                  <p:cNvSpPr/>
                  <p:nvPr/>
                </p:nvSpPr>
                <p:spPr>
                  <a:xfrm rot="7730444">
                    <a:off x="7323722" y="619866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3" name="Can 1472"/>
                  <p:cNvSpPr/>
                  <p:nvPr/>
                </p:nvSpPr>
                <p:spPr>
                  <a:xfrm rot="12845805">
                    <a:off x="6957833" y="6164705"/>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4" name="Can 1473"/>
                  <p:cNvSpPr/>
                  <p:nvPr/>
                </p:nvSpPr>
                <p:spPr>
                  <a:xfrm rot="12845018">
                    <a:off x="6931579" y="6203498"/>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5" name="Can 1474"/>
                  <p:cNvSpPr/>
                  <p:nvPr/>
                </p:nvSpPr>
                <p:spPr>
                  <a:xfrm rot="19535698">
                    <a:off x="6956016" y="607405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6" name="Can 1475"/>
                  <p:cNvSpPr/>
                  <p:nvPr/>
                </p:nvSpPr>
                <p:spPr>
                  <a:xfrm rot="19534911">
                    <a:off x="6929544" y="6035413"/>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7" name="Can 1476"/>
                  <p:cNvSpPr/>
                  <p:nvPr/>
                </p:nvSpPr>
                <p:spPr>
                  <a:xfrm rot="12845805">
                    <a:off x="7191948" y="6165033"/>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8" name="Can 1477"/>
                  <p:cNvSpPr/>
                  <p:nvPr/>
                </p:nvSpPr>
                <p:spPr>
                  <a:xfrm rot="12845018">
                    <a:off x="7165694" y="6203826"/>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79" name="Can 1478"/>
                  <p:cNvSpPr/>
                  <p:nvPr/>
                </p:nvSpPr>
                <p:spPr>
                  <a:xfrm rot="19535698">
                    <a:off x="7190132" y="6074386"/>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0" name="Can 1479"/>
                  <p:cNvSpPr/>
                  <p:nvPr/>
                </p:nvSpPr>
                <p:spPr>
                  <a:xfrm rot="19534911">
                    <a:off x="7163659" y="6035742"/>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1" name="Can 1480"/>
                  <p:cNvSpPr/>
                  <p:nvPr/>
                </p:nvSpPr>
                <p:spPr>
                  <a:xfrm rot="12845805">
                    <a:off x="6722641" y="6163324"/>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2" name="Can 1481"/>
                  <p:cNvSpPr/>
                  <p:nvPr/>
                </p:nvSpPr>
                <p:spPr>
                  <a:xfrm rot="12845018">
                    <a:off x="6696387" y="6202117"/>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3" name="Can 1482"/>
                  <p:cNvSpPr/>
                  <p:nvPr/>
                </p:nvSpPr>
                <p:spPr>
                  <a:xfrm rot="19535698">
                    <a:off x="6720825" y="6072677"/>
                    <a:ext cx="16975" cy="62275"/>
                  </a:xfrm>
                  <a:prstGeom prst="can">
                    <a:avLst/>
                  </a:prstGeom>
                  <a:solidFill>
                    <a:srgbClr val="429EA8"/>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4" name="Can 1483"/>
                  <p:cNvSpPr/>
                  <p:nvPr/>
                </p:nvSpPr>
                <p:spPr>
                  <a:xfrm rot="19534911">
                    <a:off x="6694352" y="6034032"/>
                    <a:ext cx="16975" cy="62275"/>
                  </a:xfrm>
                  <a:prstGeom prst="can">
                    <a:avLst/>
                  </a:prstGeom>
                  <a:solidFill>
                    <a:srgbClr val="DFDA1C"/>
                  </a:soli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5" name="Oval 1484"/>
                  <p:cNvSpPr/>
                  <p:nvPr/>
                </p:nvSpPr>
                <p:spPr>
                  <a:xfrm>
                    <a:off x="6870562" y="5987808"/>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6" name="Oval 1485"/>
                  <p:cNvSpPr/>
                  <p:nvPr/>
                </p:nvSpPr>
                <p:spPr>
                  <a:xfrm>
                    <a:off x="6871718" y="622962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7" name="Oval 1486"/>
                  <p:cNvSpPr/>
                  <p:nvPr/>
                </p:nvSpPr>
                <p:spPr>
                  <a:xfrm>
                    <a:off x="7104677" y="598813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8" name="Oval 1487"/>
                  <p:cNvSpPr/>
                  <p:nvPr/>
                </p:nvSpPr>
                <p:spPr>
                  <a:xfrm>
                    <a:off x="7105834" y="6229954"/>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89" name="Oval 1488"/>
                  <p:cNvSpPr/>
                  <p:nvPr/>
                </p:nvSpPr>
                <p:spPr>
                  <a:xfrm>
                    <a:off x="7341058" y="5989097"/>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90" name="Oval 1489"/>
                  <p:cNvSpPr/>
                  <p:nvPr/>
                </p:nvSpPr>
                <p:spPr>
                  <a:xfrm>
                    <a:off x="7342214" y="6230915"/>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91" name="Oval 1490"/>
                  <p:cNvSpPr/>
                  <p:nvPr/>
                </p:nvSpPr>
                <p:spPr>
                  <a:xfrm>
                    <a:off x="6635796" y="5988136"/>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92" name="Oval 1491"/>
                  <p:cNvSpPr/>
                  <p:nvPr/>
                </p:nvSpPr>
                <p:spPr>
                  <a:xfrm>
                    <a:off x="6636952" y="6229954"/>
                    <a:ext cx="87116" cy="87116"/>
                  </a:xfrm>
                  <a:prstGeom prst="ellipse">
                    <a:avLst/>
                  </a:prstGeom>
                  <a:gradFill flip="none" rotWithShape="1">
                    <a:gsLst>
                      <a:gs pos="53000">
                        <a:srgbClr val="DFDA1C">
                          <a:lumMod val="98000"/>
                        </a:srgbClr>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93" name="Oval 1492"/>
                  <p:cNvSpPr/>
                  <p:nvPr/>
                </p:nvSpPr>
                <p:spPr>
                  <a:xfrm>
                    <a:off x="6952270" y="6106171"/>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94" name="Oval 1493"/>
                  <p:cNvSpPr/>
                  <p:nvPr/>
                </p:nvSpPr>
                <p:spPr>
                  <a:xfrm>
                    <a:off x="7186385" y="6106500"/>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495" name="Oval 1494"/>
                  <p:cNvSpPr/>
                  <p:nvPr/>
                </p:nvSpPr>
                <p:spPr>
                  <a:xfrm>
                    <a:off x="6717503" y="6106500"/>
                    <a:ext cx="87116" cy="87116"/>
                  </a:xfrm>
                  <a:prstGeom prst="ellipse">
                    <a:avLst/>
                  </a:prstGeom>
                  <a:gradFill flip="none" rotWithShape="1">
                    <a:gsLst>
                      <a:gs pos="53000">
                        <a:srgbClr val="429EA8"/>
                      </a:gs>
                      <a:gs pos="0">
                        <a:srgbClr val="4F81BD">
                          <a:tint val="44500"/>
                          <a:satMod val="160000"/>
                        </a:srgbClr>
                      </a:gs>
                    </a:gsLst>
                    <a:path path="shape">
                      <a:fillToRect l="50000" t="50000" r="50000" b="50000"/>
                    </a:path>
                    <a:tileRect/>
                  </a:gradFill>
                  <a:ln w="0" cap="flat" cmpd="sng" algn="ctr">
                    <a:solidFill>
                      <a:sysClr val="windowText" lastClr="000000"/>
                    </a:solidFill>
                    <a:prstDash val="solid"/>
                  </a:ln>
                  <a:effectLst>
                    <a:outerShdw sx="1000" sy="1000" algn="ctr" rotWithShape="0">
                      <a:srgbClr val="000000"/>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grpSp>
          <p:grpSp>
            <p:nvGrpSpPr>
              <p:cNvPr id="1181" name="Group 1180"/>
              <p:cNvGrpSpPr/>
              <p:nvPr/>
            </p:nvGrpSpPr>
            <p:grpSpPr>
              <a:xfrm>
                <a:off x="698156" y="672681"/>
                <a:ext cx="2582954" cy="1145020"/>
                <a:chOff x="323558" y="694746"/>
                <a:chExt cx="2582954" cy="1145020"/>
              </a:xfrm>
            </p:grpSpPr>
            <p:sp>
              <p:nvSpPr>
                <p:cNvPr id="1214" name="Cube 1213"/>
                <p:cNvSpPr/>
                <p:nvPr/>
              </p:nvSpPr>
              <p:spPr>
                <a:xfrm>
                  <a:off x="330656" y="879013"/>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15" name="Cube 1214"/>
                <p:cNvSpPr/>
                <p:nvPr/>
              </p:nvSpPr>
              <p:spPr>
                <a:xfrm>
                  <a:off x="330656" y="743760"/>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16" name="Cube 1215"/>
                <p:cNvSpPr/>
                <p:nvPr/>
              </p:nvSpPr>
              <p:spPr>
                <a:xfrm>
                  <a:off x="323558" y="694746"/>
                  <a:ext cx="2582954" cy="903727"/>
                </a:xfrm>
                <a:prstGeom prst="cube">
                  <a:avLst>
                    <a:gd name="adj" fmla="val 91927"/>
                  </a:avLst>
                </a:prstGeom>
                <a:solidFill>
                  <a:srgbClr val="F7964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182" name="TextBox 1181"/>
              <p:cNvSpPr txBox="1"/>
              <p:nvPr/>
            </p:nvSpPr>
            <p:spPr>
              <a:xfrm>
                <a:off x="8053475" y="-36972"/>
                <a:ext cx="3862671" cy="707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(1) TMD2, after thermal evaporation and Chalcogenization</a:t>
                </a:r>
                <a:endParaRPr kumimoji="0" lang="en-US" sz="2000" b="1" i="0" u="none" strike="noStrike" kern="0" cap="none" spc="0" normalizeH="0" baseline="-25000" noProof="0" dirty="0" smtClean="0">
                  <a:ln>
                    <a:noFill/>
                  </a:ln>
                  <a:solidFill>
                    <a:prstClr val="black"/>
                  </a:solidFill>
                  <a:effectLst/>
                  <a:uLnTx/>
                  <a:uFillTx/>
                  <a:latin typeface="Calibri"/>
                </a:endParaRPr>
              </a:p>
            </p:txBody>
          </p:sp>
          <p:grpSp>
            <p:nvGrpSpPr>
              <p:cNvPr id="1183" name="Group 1182"/>
              <p:cNvGrpSpPr/>
              <p:nvPr/>
            </p:nvGrpSpPr>
            <p:grpSpPr>
              <a:xfrm>
                <a:off x="8345742" y="1165516"/>
                <a:ext cx="2582954" cy="1145020"/>
                <a:chOff x="8345742" y="1165516"/>
                <a:chExt cx="2582954" cy="1145020"/>
              </a:xfrm>
            </p:grpSpPr>
            <p:sp>
              <p:nvSpPr>
                <p:cNvPr id="1211" name="Cube 1210"/>
                <p:cNvSpPr/>
                <p:nvPr/>
              </p:nvSpPr>
              <p:spPr>
                <a:xfrm>
                  <a:off x="8352840" y="1349783"/>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12" name="Cube 1211"/>
                <p:cNvSpPr/>
                <p:nvPr/>
              </p:nvSpPr>
              <p:spPr>
                <a:xfrm>
                  <a:off x="8352840" y="1214530"/>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13" name="Cube 1212"/>
                <p:cNvSpPr/>
                <p:nvPr/>
              </p:nvSpPr>
              <p:spPr>
                <a:xfrm>
                  <a:off x="8345742" y="1165516"/>
                  <a:ext cx="2582954" cy="903727"/>
                </a:xfrm>
                <a:prstGeom prst="cube">
                  <a:avLst>
                    <a:gd name="adj" fmla="val 91927"/>
                  </a:avLst>
                </a:prstGeom>
                <a:solidFill>
                  <a:srgbClr val="FF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184" name="Right Arrow 1183"/>
              <p:cNvSpPr/>
              <p:nvPr/>
            </p:nvSpPr>
            <p:spPr>
              <a:xfrm rot="5400000">
                <a:off x="2689777" y="1530604"/>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85" name="TextBox 1184"/>
              <p:cNvSpPr txBox="1"/>
              <p:nvPr/>
            </p:nvSpPr>
            <p:spPr>
              <a:xfrm>
                <a:off x="3313361" y="1647825"/>
                <a:ext cx="3862671"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(2) Coat TMD1 with PMMA</a:t>
                </a:r>
                <a:endParaRPr kumimoji="0" lang="en-US" sz="2000" b="1" i="0" u="none" strike="noStrike" kern="0" cap="none" spc="0" normalizeH="0" baseline="-25000" noProof="0" dirty="0" smtClean="0">
                  <a:ln>
                    <a:noFill/>
                  </a:ln>
                  <a:solidFill>
                    <a:prstClr val="black"/>
                  </a:solidFill>
                  <a:effectLst/>
                  <a:uLnTx/>
                  <a:uFillTx/>
                  <a:latin typeface="Calibri"/>
                </a:endParaRPr>
              </a:p>
            </p:txBody>
          </p:sp>
          <p:grpSp>
            <p:nvGrpSpPr>
              <p:cNvPr id="1186" name="Group 1185"/>
              <p:cNvGrpSpPr/>
              <p:nvPr/>
            </p:nvGrpSpPr>
            <p:grpSpPr>
              <a:xfrm>
                <a:off x="636894" y="2184305"/>
                <a:ext cx="2590052" cy="1234914"/>
                <a:chOff x="732315" y="3154245"/>
                <a:chExt cx="2590052" cy="1234914"/>
              </a:xfrm>
            </p:grpSpPr>
            <p:grpSp>
              <p:nvGrpSpPr>
                <p:cNvPr id="1206" name="Group 1205"/>
                <p:cNvGrpSpPr/>
                <p:nvPr/>
              </p:nvGrpSpPr>
              <p:grpSpPr>
                <a:xfrm>
                  <a:off x="732315" y="3244139"/>
                  <a:ext cx="2582954" cy="1145020"/>
                  <a:chOff x="323558" y="694746"/>
                  <a:chExt cx="2582954" cy="1145020"/>
                </a:xfrm>
              </p:grpSpPr>
              <p:sp>
                <p:nvSpPr>
                  <p:cNvPr id="1208" name="Cube 1207"/>
                  <p:cNvSpPr/>
                  <p:nvPr/>
                </p:nvSpPr>
                <p:spPr>
                  <a:xfrm>
                    <a:off x="330656" y="879013"/>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09" name="Cube 1208"/>
                  <p:cNvSpPr/>
                  <p:nvPr/>
                </p:nvSpPr>
                <p:spPr>
                  <a:xfrm>
                    <a:off x="330656" y="743760"/>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10" name="Cube 1209"/>
                  <p:cNvSpPr/>
                  <p:nvPr/>
                </p:nvSpPr>
                <p:spPr>
                  <a:xfrm>
                    <a:off x="323558" y="694746"/>
                    <a:ext cx="2582954" cy="903727"/>
                  </a:xfrm>
                  <a:prstGeom prst="cube">
                    <a:avLst>
                      <a:gd name="adj" fmla="val 91927"/>
                    </a:avLst>
                  </a:prstGeom>
                  <a:solidFill>
                    <a:srgbClr val="F7964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207" name="Cube 1206"/>
                <p:cNvSpPr/>
                <p:nvPr/>
              </p:nvSpPr>
              <p:spPr>
                <a:xfrm>
                  <a:off x="739413" y="3154245"/>
                  <a:ext cx="2582954" cy="903727"/>
                </a:xfrm>
                <a:prstGeom prst="cube">
                  <a:avLst>
                    <a:gd name="adj" fmla="val 91927"/>
                  </a:avLst>
                </a:prstGeom>
                <a:solidFill>
                  <a:sysClr val="window" lastClr="FFFFFF">
                    <a:lumMod val="75000"/>
                    <a:alpha val="83000"/>
                  </a:sys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187" name="Right Arrow 1186"/>
              <p:cNvSpPr/>
              <p:nvPr/>
            </p:nvSpPr>
            <p:spPr>
              <a:xfrm rot="5400000">
                <a:off x="2657082" y="3275521"/>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88" name="TextBox 1187"/>
              <p:cNvSpPr txBox="1"/>
              <p:nvPr/>
            </p:nvSpPr>
            <p:spPr>
              <a:xfrm>
                <a:off x="3377346" y="2802846"/>
                <a:ext cx="3862671" cy="707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(3) Detach PMMA/TMD1 from substrate using KOH</a:t>
                </a:r>
              </a:p>
            </p:txBody>
          </p:sp>
          <p:grpSp>
            <p:nvGrpSpPr>
              <p:cNvPr id="1189" name="Group 1188"/>
              <p:cNvGrpSpPr/>
              <p:nvPr/>
            </p:nvGrpSpPr>
            <p:grpSpPr>
              <a:xfrm>
                <a:off x="714241" y="4131514"/>
                <a:ext cx="2590052" cy="993621"/>
                <a:chOff x="715432" y="4356269"/>
                <a:chExt cx="2590052" cy="993621"/>
              </a:xfrm>
            </p:grpSpPr>
            <p:sp>
              <p:nvSpPr>
                <p:cNvPr id="1204" name="Cube 1203"/>
                <p:cNvSpPr/>
                <p:nvPr/>
              </p:nvSpPr>
              <p:spPr>
                <a:xfrm>
                  <a:off x="715432" y="4446163"/>
                  <a:ext cx="2582954" cy="903727"/>
                </a:xfrm>
                <a:prstGeom prst="cube">
                  <a:avLst>
                    <a:gd name="adj" fmla="val 91927"/>
                  </a:avLst>
                </a:prstGeom>
                <a:solidFill>
                  <a:srgbClr val="F7964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05" name="Cube 1204"/>
                <p:cNvSpPr/>
                <p:nvPr/>
              </p:nvSpPr>
              <p:spPr>
                <a:xfrm>
                  <a:off x="722530" y="4356269"/>
                  <a:ext cx="2582954" cy="903727"/>
                </a:xfrm>
                <a:prstGeom prst="cube">
                  <a:avLst>
                    <a:gd name="adj" fmla="val 91927"/>
                  </a:avLst>
                </a:prstGeom>
                <a:solidFill>
                  <a:sysClr val="window" lastClr="FFFFFF">
                    <a:lumMod val="75000"/>
                    <a:alpha val="83000"/>
                  </a:sys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190" name="Right Arrow 1189"/>
              <p:cNvSpPr/>
              <p:nvPr/>
            </p:nvSpPr>
            <p:spPr>
              <a:xfrm>
                <a:off x="3348550" y="4385184"/>
                <a:ext cx="4203753" cy="288720"/>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91" name="Right Arrow 1190"/>
              <p:cNvSpPr/>
              <p:nvPr/>
            </p:nvSpPr>
            <p:spPr>
              <a:xfrm rot="5400000">
                <a:off x="10821086" y="1834247"/>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92" name="TextBox 1191"/>
              <p:cNvSpPr txBox="1"/>
              <p:nvPr/>
            </p:nvSpPr>
            <p:spPr>
              <a:xfrm>
                <a:off x="3692456" y="3628310"/>
                <a:ext cx="3862671" cy="707887"/>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(4) Retrieve PMMA/TMD1 with TMD2</a:t>
                </a:r>
              </a:p>
            </p:txBody>
          </p:sp>
          <p:grpSp>
            <p:nvGrpSpPr>
              <p:cNvPr id="1193" name="Group 1192"/>
              <p:cNvGrpSpPr/>
              <p:nvPr/>
            </p:nvGrpSpPr>
            <p:grpSpPr>
              <a:xfrm>
                <a:off x="8252832" y="3538416"/>
                <a:ext cx="2604248" cy="1302249"/>
                <a:chOff x="8352840" y="4045132"/>
                <a:chExt cx="2604248" cy="1302249"/>
              </a:xfrm>
            </p:grpSpPr>
            <p:sp>
              <p:nvSpPr>
                <p:cNvPr id="1199" name="Cube 1198"/>
                <p:cNvSpPr/>
                <p:nvPr/>
              </p:nvSpPr>
              <p:spPr>
                <a:xfrm>
                  <a:off x="8359938" y="4386628"/>
                  <a:ext cx="2573446" cy="960753"/>
                </a:xfrm>
                <a:prstGeom prst="cube">
                  <a:avLst>
                    <a:gd name="adj" fmla="val 85177"/>
                  </a:avLst>
                </a:prstGeom>
                <a:solidFill>
                  <a:srgbClr val="0610D4"/>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00" name="Cube 1199"/>
                <p:cNvSpPr/>
                <p:nvPr/>
              </p:nvSpPr>
              <p:spPr>
                <a:xfrm>
                  <a:off x="8359938" y="4251375"/>
                  <a:ext cx="2573446" cy="960753"/>
                </a:xfrm>
                <a:prstGeom prst="cube">
                  <a:avLst>
                    <a:gd name="adj" fmla="val 85177"/>
                  </a:avLst>
                </a:prstGeom>
                <a:solidFill>
                  <a:srgbClr val="4F81BD"/>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01" name="Cube 1200"/>
                <p:cNvSpPr/>
                <p:nvPr/>
              </p:nvSpPr>
              <p:spPr>
                <a:xfrm>
                  <a:off x="8352840" y="4202361"/>
                  <a:ext cx="2582954" cy="903727"/>
                </a:xfrm>
                <a:prstGeom prst="cube">
                  <a:avLst>
                    <a:gd name="adj" fmla="val 91927"/>
                  </a:avLst>
                </a:prstGeom>
                <a:solidFill>
                  <a:srgbClr val="FF0000"/>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02" name="Cube 1201"/>
                <p:cNvSpPr/>
                <p:nvPr/>
              </p:nvSpPr>
              <p:spPr>
                <a:xfrm>
                  <a:off x="8367036" y="4135026"/>
                  <a:ext cx="2582954" cy="903727"/>
                </a:xfrm>
                <a:prstGeom prst="cube">
                  <a:avLst>
                    <a:gd name="adj" fmla="val 91927"/>
                  </a:avLst>
                </a:prstGeom>
                <a:solidFill>
                  <a:srgbClr val="F79646"/>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203" name="Cube 1202"/>
                <p:cNvSpPr/>
                <p:nvPr/>
              </p:nvSpPr>
              <p:spPr>
                <a:xfrm>
                  <a:off x="8374134" y="4045132"/>
                  <a:ext cx="2582954" cy="903727"/>
                </a:xfrm>
                <a:prstGeom prst="cube">
                  <a:avLst>
                    <a:gd name="adj" fmla="val 91927"/>
                  </a:avLst>
                </a:prstGeom>
                <a:solidFill>
                  <a:sysClr val="window" lastClr="FFFFFF">
                    <a:lumMod val="75000"/>
                    <a:alpha val="83000"/>
                  </a:sys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grpSp>
          <p:sp>
            <p:nvSpPr>
              <p:cNvPr id="1194" name="Right Arrow 1193"/>
              <p:cNvSpPr/>
              <p:nvPr/>
            </p:nvSpPr>
            <p:spPr>
              <a:xfrm rot="5400000">
                <a:off x="10772470" y="4329249"/>
                <a:ext cx="767460" cy="333725"/>
              </a:xfrm>
              <a:prstGeom prst="rightArrow">
                <a:avLst/>
              </a:prstGeom>
              <a:solidFill>
                <a:srgbClr val="9BBB59">
                  <a:lumMod val="50000"/>
                </a:srgbClr>
              </a:solidFill>
              <a:ln w="25400" cap="flat" cmpd="sng" algn="ctr">
                <a:noFill/>
                <a:prstDash val="solid"/>
              </a:ln>
              <a:effectLst/>
              <a:scene3d>
                <a:camera prst="orthographicFront"/>
                <a:lightRig rig="threePt" dir="t"/>
              </a:scene3d>
              <a:sp3d>
                <a:bevelT/>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95" name="TextBox 1194"/>
              <p:cNvSpPr txBox="1"/>
              <p:nvPr/>
            </p:nvSpPr>
            <p:spPr>
              <a:xfrm>
                <a:off x="8064543" y="4856866"/>
                <a:ext cx="3862672" cy="4001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(5) Remove PMMA with Acetone</a:t>
                </a:r>
                <a:endParaRPr kumimoji="0" lang="en-US" sz="2000" b="1" i="0" u="none" strike="noStrike" kern="0" cap="none" spc="0" normalizeH="0" baseline="-25000" noProof="0" dirty="0" smtClean="0">
                  <a:ln>
                    <a:noFill/>
                  </a:ln>
                  <a:solidFill>
                    <a:prstClr val="black"/>
                  </a:solidFill>
                  <a:effectLst/>
                  <a:uLnTx/>
                  <a:uFillTx/>
                  <a:latin typeface="Calibri"/>
                </a:endParaRPr>
              </a:p>
            </p:txBody>
          </p:sp>
          <p:grpSp>
            <p:nvGrpSpPr>
              <p:cNvPr id="1196" name="Group 1195"/>
              <p:cNvGrpSpPr/>
              <p:nvPr/>
            </p:nvGrpSpPr>
            <p:grpSpPr>
              <a:xfrm>
                <a:off x="10400580" y="5845450"/>
                <a:ext cx="1942198" cy="707886"/>
                <a:chOff x="3788379" y="5589240"/>
                <a:chExt cx="1942198" cy="707886"/>
              </a:xfrm>
            </p:grpSpPr>
            <p:sp>
              <p:nvSpPr>
                <p:cNvPr id="1197" name="Rectangle 1196"/>
                <p:cNvSpPr/>
                <p:nvPr/>
              </p:nvSpPr>
              <p:spPr>
                <a:xfrm>
                  <a:off x="4345915" y="5934716"/>
                  <a:ext cx="854357" cy="353943"/>
                </a:xfrm>
                <a:prstGeom prst="rect">
                  <a:avLst/>
                </a:prstGeom>
                <a:solidFill>
                  <a:sysClr val="window" lastClr="FFFFFF">
                    <a:lumMod val="50000"/>
                  </a:sys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smtClean="0">
                    <a:ln>
                      <a:noFill/>
                    </a:ln>
                    <a:solidFill>
                      <a:prstClr val="white"/>
                    </a:solidFill>
                    <a:effectLst/>
                    <a:uLnTx/>
                    <a:uFillTx/>
                    <a:latin typeface="Calibri"/>
                    <a:ea typeface="+mn-ea"/>
                    <a:cs typeface="+mn-cs"/>
                  </a:endParaRPr>
                </a:p>
              </p:txBody>
            </p:sp>
            <p:sp>
              <p:nvSpPr>
                <p:cNvPr id="1198" name="TextBox 1197"/>
                <p:cNvSpPr txBox="1"/>
                <p:nvPr/>
              </p:nvSpPr>
              <p:spPr>
                <a:xfrm>
                  <a:off x="3788379" y="5589240"/>
                  <a:ext cx="1942198" cy="70788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black"/>
                      </a:solidFill>
                      <a:effectLst/>
                      <a:uLnTx/>
                      <a:uFillTx/>
                      <a:latin typeface="Calibri"/>
                    </a:rPr>
                    <a:t>Heterostructure </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smtClean="0">
                      <a:ln>
                        <a:noFill/>
                      </a:ln>
                      <a:solidFill>
                        <a:prstClr val="white"/>
                      </a:solidFill>
                      <a:effectLst/>
                      <a:uLnTx/>
                      <a:uFillTx/>
                      <a:latin typeface="Calibri"/>
                    </a:rPr>
                    <a:t>Series C</a:t>
                  </a:r>
                  <a:endParaRPr kumimoji="0" lang="en-US" sz="2000" b="1" i="0" u="none" strike="noStrike" kern="0" cap="none" spc="0" normalizeH="0" baseline="-25000" noProof="0" dirty="0" smtClean="0">
                    <a:ln>
                      <a:noFill/>
                    </a:ln>
                    <a:solidFill>
                      <a:prstClr val="white"/>
                    </a:solidFill>
                    <a:effectLst/>
                    <a:uLnTx/>
                    <a:uFillTx/>
                    <a:latin typeface="Calibri"/>
                  </a:endParaRPr>
                </a:p>
              </p:txBody>
            </p:sp>
          </p:grpSp>
        </p:grpSp>
      </p:grpSp>
      <p:sp>
        <p:nvSpPr>
          <p:cNvPr id="1496" name="TextBox 1495"/>
          <p:cNvSpPr txBox="1"/>
          <p:nvPr/>
        </p:nvSpPr>
        <p:spPr>
          <a:xfrm>
            <a:off x="14422121" y="15362566"/>
            <a:ext cx="13910949" cy="2677656"/>
          </a:xfrm>
          <a:prstGeom prst="rect">
            <a:avLst/>
          </a:prstGeom>
          <a:noFill/>
        </p:spPr>
        <p:txBody>
          <a:bodyPr wrap="square" rtlCol="0">
            <a:spAutoFit/>
          </a:bodyPr>
          <a:lstStyle/>
          <a:p>
            <a:r>
              <a:rPr lang="en-US" sz="2400" dirty="0" smtClean="0">
                <a:solidFill>
                  <a:schemeClr val="bg1"/>
                </a:solidFill>
                <a:latin typeface="Times New Roman" panose="02020603050405020304" pitchFamily="18" charset="0"/>
                <a:cs typeface="Times New Roman" panose="02020603050405020304" pitchFamily="18" charset="0"/>
              </a:rPr>
              <a:t>The results presented are the results that my focus was on, which are through Raman Spectroscopy and UV Visible Spectroscopy. Raman Spectroscopy can show us what materials are on our film, they number of layers we have on our film, and the effect of possible alloying on our films. UV visible spectroscopy can show us the transparency of our films, which can be used to find the percent transmission and the absorbance. After doing certain calculations, and using previous research, we were able to use this to find the band gap of our films. In order to measure this we had to put our films on a transparent substrate like glass, then account for the glass in our final measurements. </a:t>
            </a:r>
            <a:endParaRPr lang="en-US" sz="2400" dirty="0">
              <a:solidFill>
                <a:schemeClr val="bg1"/>
              </a:solidFill>
              <a:latin typeface="Times New Roman" panose="02020603050405020304" pitchFamily="18" charset="0"/>
              <a:cs typeface="Times New Roman" panose="02020603050405020304" pitchFamily="18" charset="0"/>
            </a:endParaRPr>
          </a:p>
        </p:txBody>
      </p:sp>
      <p:grpSp>
        <p:nvGrpSpPr>
          <p:cNvPr id="1501" name="Group 1500"/>
          <p:cNvGrpSpPr/>
          <p:nvPr/>
        </p:nvGrpSpPr>
        <p:grpSpPr>
          <a:xfrm>
            <a:off x="15997021" y="18177995"/>
            <a:ext cx="10785489" cy="4438835"/>
            <a:chOff x="42010" y="985173"/>
            <a:chExt cx="12029108" cy="5546021"/>
          </a:xfrm>
        </p:grpSpPr>
        <p:pic>
          <p:nvPicPr>
            <p:cNvPr id="1502" name="Picture 1501"/>
            <p:cNvPicPr>
              <a:picLocks noChangeAspect="1"/>
            </p:cNvPicPr>
            <p:nvPr/>
          </p:nvPicPr>
          <p:blipFill>
            <a:blip r:embed="rId15"/>
            <a:stretch>
              <a:fillRect/>
            </a:stretch>
          </p:blipFill>
          <p:spPr>
            <a:xfrm>
              <a:off x="42010" y="985173"/>
              <a:ext cx="5688061" cy="4060288"/>
            </a:xfrm>
            <a:prstGeom prst="rect">
              <a:avLst/>
            </a:prstGeom>
          </p:spPr>
        </p:pic>
        <p:sp>
          <p:nvSpPr>
            <p:cNvPr id="1503" name="TextBox 1502"/>
            <p:cNvSpPr txBox="1"/>
            <p:nvPr/>
          </p:nvSpPr>
          <p:spPr>
            <a:xfrm>
              <a:off x="3181724" y="1019309"/>
              <a:ext cx="2548348" cy="1149504"/>
            </a:xfrm>
            <a:prstGeom prst="rect">
              <a:avLst/>
            </a:prstGeom>
            <a:noFill/>
          </p:spPr>
          <p:txBody>
            <a:bodyPr wrap="square" rtlCol="0">
              <a:spAutoFit/>
            </a:bodyPr>
            <a:lstStyle/>
            <a:p>
              <a:r>
                <a:rPr lang="en-US" sz="1200" dirty="0" smtClean="0">
                  <a:solidFill>
                    <a:srgbClr val="F56617"/>
                  </a:solidFill>
                  <a:latin typeface="Corbel" panose="020B0503020204020204"/>
                </a:rPr>
                <a:t>WS2/MoS2 Series C Bilayer</a:t>
              </a:r>
            </a:p>
            <a:p>
              <a:r>
                <a:rPr lang="en-US" sz="1200" dirty="0" smtClean="0">
                  <a:solidFill>
                    <a:srgbClr val="099BDD"/>
                  </a:solidFill>
                  <a:latin typeface="Corbel" panose="020B0503020204020204"/>
                </a:rPr>
                <a:t>MoS2 monolayer used in </a:t>
              </a:r>
            </a:p>
            <a:p>
              <a:r>
                <a:rPr lang="en-US" sz="1200" dirty="0" smtClean="0">
                  <a:solidFill>
                    <a:srgbClr val="099BDD"/>
                  </a:solidFill>
                  <a:latin typeface="Corbel" panose="020B0503020204020204"/>
                </a:rPr>
                <a:t>Series C</a:t>
              </a:r>
            </a:p>
            <a:p>
              <a:r>
                <a:rPr lang="en-US" sz="1200" dirty="0" smtClean="0">
                  <a:solidFill>
                    <a:srgbClr val="08CC78"/>
                  </a:solidFill>
                  <a:latin typeface="Corbel" panose="020B0503020204020204"/>
                </a:rPr>
                <a:t>WS2 </a:t>
              </a:r>
              <a:r>
                <a:rPr lang="en-US" sz="1200" dirty="0">
                  <a:solidFill>
                    <a:srgbClr val="08CC78"/>
                  </a:solidFill>
                  <a:latin typeface="Corbel" panose="020B0503020204020204"/>
                </a:rPr>
                <a:t>monolayer used in </a:t>
              </a:r>
            </a:p>
            <a:p>
              <a:r>
                <a:rPr lang="en-US" sz="1200" dirty="0">
                  <a:solidFill>
                    <a:srgbClr val="08CC78"/>
                  </a:solidFill>
                  <a:latin typeface="Corbel" panose="020B0503020204020204"/>
                </a:rPr>
                <a:t>Series </a:t>
              </a:r>
              <a:r>
                <a:rPr lang="en-US" sz="1200" dirty="0" smtClean="0">
                  <a:solidFill>
                    <a:srgbClr val="08CC78"/>
                  </a:solidFill>
                  <a:latin typeface="Corbel" panose="020B0503020204020204"/>
                </a:rPr>
                <a:t>C</a:t>
              </a:r>
              <a:endParaRPr lang="en-US" sz="1200" dirty="0">
                <a:solidFill>
                  <a:srgbClr val="08CC78"/>
                </a:solidFill>
                <a:latin typeface="Corbel" panose="020B0503020204020204"/>
              </a:endParaRPr>
            </a:p>
          </p:txBody>
        </p:sp>
        <p:grpSp>
          <p:nvGrpSpPr>
            <p:cNvPr id="1504" name="Group 1503"/>
            <p:cNvGrpSpPr/>
            <p:nvPr/>
          </p:nvGrpSpPr>
          <p:grpSpPr>
            <a:xfrm>
              <a:off x="5956300" y="985173"/>
              <a:ext cx="6114818" cy="4060288"/>
              <a:chOff x="5869245" y="2270898"/>
              <a:chExt cx="6114818" cy="4060288"/>
            </a:xfrm>
          </p:grpSpPr>
          <p:pic>
            <p:nvPicPr>
              <p:cNvPr id="1510" name="Picture 1509"/>
              <p:cNvPicPr>
                <a:picLocks noChangeAspect="1"/>
              </p:cNvPicPr>
              <p:nvPr/>
            </p:nvPicPr>
            <p:blipFill>
              <a:blip r:embed="rId16"/>
              <a:stretch>
                <a:fillRect/>
              </a:stretch>
            </p:blipFill>
            <p:spPr>
              <a:xfrm>
                <a:off x="5869245" y="2270898"/>
                <a:ext cx="6114818" cy="4060288"/>
              </a:xfrm>
              <a:prstGeom prst="rect">
                <a:avLst/>
              </a:prstGeom>
            </p:spPr>
          </p:pic>
          <p:sp>
            <p:nvSpPr>
              <p:cNvPr id="1511" name="TextBox 1510"/>
              <p:cNvSpPr txBox="1"/>
              <p:nvPr/>
            </p:nvSpPr>
            <p:spPr>
              <a:xfrm>
                <a:off x="6534198" y="2352381"/>
                <a:ext cx="1434432" cy="646331"/>
              </a:xfrm>
              <a:prstGeom prst="rect">
                <a:avLst/>
              </a:prstGeom>
              <a:noFill/>
            </p:spPr>
            <p:txBody>
              <a:bodyPr wrap="none" rtlCol="0">
                <a:spAutoFit/>
              </a:bodyPr>
              <a:lstStyle/>
              <a:p>
                <a:r>
                  <a:rPr lang="en-US" sz="1200" dirty="0" smtClean="0">
                    <a:solidFill>
                      <a:srgbClr val="099BDD"/>
                    </a:solidFill>
                    <a:latin typeface="Corbel" panose="020B0503020204020204"/>
                  </a:rPr>
                  <a:t>WS2/MoS2 Series A</a:t>
                </a:r>
              </a:p>
              <a:p>
                <a:r>
                  <a:rPr lang="en-US" sz="1200" dirty="0" smtClean="0">
                    <a:solidFill>
                      <a:srgbClr val="08CC78"/>
                    </a:solidFill>
                    <a:latin typeface="Corbel" panose="020B0503020204020204"/>
                  </a:rPr>
                  <a:t>WS2/MoS2 Series B</a:t>
                </a:r>
              </a:p>
              <a:p>
                <a:r>
                  <a:rPr lang="en-US" sz="1200" dirty="0" smtClean="0">
                    <a:solidFill>
                      <a:srgbClr val="F56617"/>
                    </a:solidFill>
                    <a:latin typeface="Corbel" panose="020B0503020204020204"/>
                  </a:rPr>
                  <a:t>WS2/MoS2 Series C</a:t>
                </a:r>
              </a:p>
            </p:txBody>
          </p:sp>
          <p:sp>
            <p:nvSpPr>
              <p:cNvPr id="1512" name="TextBox 1511"/>
              <p:cNvSpPr txBox="1"/>
              <p:nvPr/>
            </p:nvSpPr>
            <p:spPr>
              <a:xfrm>
                <a:off x="8500158" y="2375646"/>
                <a:ext cx="503664" cy="523220"/>
              </a:xfrm>
              <a:prstGeom prst="rect">
                <a:avLst/>
              </a:prstGeom>
              <a:noFill/>
            </p:spPr>
            <p:txBody>
              <a:bodyPr wrap="none" rtlCol="0">
                <a:spAutoFit/>
              </a:bodyPr>
              <a:lstStyle/>
              <a:p>
                <a:r>
                  <a:rPr lang="en-US" sz="1400" dirty="0" smtClean="0">
                    <a:solidFill>
                      <a:srgbClr val="2C2C2C"/>
                    </a:solidFill>
                    <a:latin typeface="Corbel" panose="020B0503020204020204"/>
                  </a:rPr>
                  <a:t>E</a:t>
                </a:r>
                <a:r>
                  <a:rPr lang="en-US" sz="1400" baseline="30000" dirty="0" smtClean="0">
                    <a:solidFill>
                      <a:srgbClr val="2C2C2C"/>
                    </a:solidFill>
                    <a:latin typeface="Corbel" panose="020B0503020204020204"/>
                  </a:rPr>
                  <a:t>1</a:t>
                </a:r>
                <a:r>
                  <a:rPr lang="en-US" sz="1400" baseline="-25000" dirty="0" smtClean="0">
                    <a:solidFill>
                      <a:srgbClr val="2C2C2C"/>
                    </a:solidFill>
                    <a:latin typeface="Corbel" panose="020B0503020204020204"/>
                  </a:rPr>
                  <a:t>2g</a:t>
                </a:r>
              </a:p>
              <a:p>
                <a:r>
                  <a:rPr lang="en-US" sz="1400" dirty="0" smtClean="0">
                    <a:solidFill>
                      <a:srgbClr val="2C2C2C"/>
                    </a:solidFill>
                    <a:latin typeface="Corbel" panose="020B0503020204020204"/>
                  </a:rPr>
                  <a:t>WS</a:t>
                </a:r>
                <a:r>
                  <a:rPr lang="en-US" sz="1400" baseline="-25000" dirty="0" smtClean="0">
                    <a:solidFill>
                      <a:srgbClr val="2C2C2C"/>
                    </a:solidFill>
                    <a:latin typeface="Corbel" panose="020B0503020204020204"/>
                  </a:rPr>
                  <a:t>2</a:t>
                </a:r>
                <a:endParaRPr lang="en-US" sz="1400" baseline="-25000" dirty="0">
                  <a:solidFill>
                    <a:srgbClr val="2C2C2C"/>
                  </a:solidFill>
                  <a:latin typeface="Corbel" panose="020B0503020204020204"/>
                </a:endParaRPr>
              </a:p>
            </p:txBody>
          </p:sp>
          <p:sp>
            <p:nvSpPr>
              <p:cNvPr id="1513" name="TextBox 1512"/>
              <p:cNvSpPr txBox="1"/>
              <p:nvPr/>
            </p:nvSpPr>
            <p:spPr>
              <a:xfrm>
                <a:off x="8873745" y="3124190"/>
                <a:ext cx="588623" cy="523220"/>
              </a:xfrm>
              <a:prstGeom prst="rect">
                <a:avLst/>
              </a:prstGeom>
              <a:noFill/>
            </p:spPr>
            <p:txBody>
              <a:bodyPr wrap="none" rtlCol="0">
                <a:spAutoFit/>
              </a:bodyPr>
              <a:lstStyle/>
              <a:p>
                <a:r>
                  <a:rPr lang="en-US" sz="1400" dirty="0" smtClean="0">
                    <a:solidFill>
                      <a:srgbClr val="2C2C2C"/>
                    </a:solidFill>
                    <a:latin typeface="Corbel" panose="020B0503020204020204"/>
                  </a:rPr>
                  <a:t>E</a:t>
                </a:r>
                <a:r>
                  <a:rPr lang="en-US" sz="1400" baseline="30000" dirty="0" smtClean="0">
                    <a:solidFill>
                      <a:srgbClr val="2C2C2C"/>
                    </a:solidFill>
                    <a:latin typeface="Corbel" panose="020B0503020204020204"/>
                  </a:rPr>
                  <a:t>1</a:t>
                </a:r>
                <a:r>
                  <a:rPr lang="en-US" sz="1400" baseline="-25000" dirty="0" smtClean="0">
                    <a:solidFill>
                      <a:srgbClr val="2C2C2C"/>
                    </a:solidFill>
                    <a:latin typeface="Corbel" panose="020B0503020204020204"/>
                  </a:rPr>
                  <a:t>2g</a:t>
                </a:r>
              </a:p>
              <a:p>
                <a:r>
                  <a:rPr lang="en-US" sz="1400" dirty="0" smtClean="0">
                    <a:solidFill>
                      <a:srgbClr val="2C2C2C"/>
                    </a:solidFill>
                    <a:latin typeface="Corbel" panose="020B0503020204020204"/>
                  </a:rPr>
                  <a:t>MoS</a:t>
                </a:r>
                <a:r>
                  <a:rPr lang="en-US" sz="1400" baseline="-25000" dirty="0" smtClean="0">
                    <a:solidFill>
                      <a:srgbClr val="2C2C2C"/>
                    </a:solidFill>
                    <a:latin typeface="Corbel" panose="020B0503020204020204"/>
                  </a:rPr>
                  <a:t>2</a:t>
                </a:r>
                <a:endParaRPr lang="en-US" sz="1400" baseline="-25000" dirty="0">
                  <a:solidFill>
                    <a:srgbClr val="2C2C2C"/>
                  </a:solidFill>
                  <a:latin typeface="Corbel" panose="020B0503020204020204"/>
                </a:endParaRPr>
              </a:p>
            </p:txBody>
          </p:sp>
          <p:sp>
            <p:nvSpPr>
              <p:cNvPr id="1514" name="TextBox 1513"/>
              <p:cNvSpPr txBox="1"/>
              <p:nvPr/>
            </p:nvSpPr>
            <p:spPr>
              <a:xfrm>
                <a:off x="9606031" y="2637256"/>
                <a:ext cx="588623" cy="523220"/>
              </a:xfrm>
              <a:prstGeom prst="rect">
                <a:avLst/>
              </a:prstGeom>
              <a:noFill/>
            </p:spPr>
            <p:txBody>
              <a:bodyPr wrap="none" rtlCol="0">
                <a:spAutoFit/>
              </a:bodyPr>
              <a:lstStyle/>
              <a:p>
                <a:r>
                  <a:rPr lang="en-US" sz="1400" dirty="0" smtClean="0">
                    <a:solidFill>
                      <a:srgbClr val="2C2C2C"/>
                    </a:solidFill>
                    <a:latin typeface="Corbel" panose="020B0503020204020204"/>
                  </a:rPr>
                  <a:t>A</a:t>
                </a:r>
                <a:r>
                  <a:rPr lang="en-US" sz="1400" baseline="-25000" dirty="0" smtClean="0">
                    <a:solidFill>
                      <a:srgbClr val="2C2C2C"/>
                    </a:solidFill>
                    <a:latin typeface="Corbel" panose="020B0503020204020204"/>
                  </a:rPr>
                  <a:t>1g</a:t>
                </a:r>
              </a:p>
              <a:p>
                <a:r>
                  <a:rPr lang="en-US" sz="1400" dirty="0" smtClean="0">
                    <a:solidFill>
                      <a:srgbClr val="2C2C2C"/>
                    </a:solidFill>
                    <a:latin typeface="Corbel" panose="020B0503020204020204"/>
                  </a:rPr>
                  <a:t>MoS</a:t>
                </a:r>
                <a:r>
                  <a:rPr lang="en-US" sz="1400" baseline="-25000" dirty="0" smtClean="0">
                    <a:solidFill>
                      <a:srgbClr val="2C2C2C"/>
                    </a:solidFill>
                    <a:latin typeface="Corbel" panose="020B0503020204020204"/>
                  </a:rPr>
                  <a:t>2</a:t>
                </a:r>
                <a:endParaRPr lang="en-US" sz="1400" baseline="-25000" dirty="0">
                  <a:solidFill>
                    <a:srgbClr val="2C2C2C"/>
                  </a:solidFill>
                  <a:latin typeface="Corbel" panose="020B0503020204020204"/>
                </a:endParaRPr>
              </a:p>
            </p:txBody>
          </p:sp>
          <p:sp>
            <p:nvSpPr>
              <p:cNvPr id="1515" name="TextBox 1514"/>
              <p:cNvSpPr txBox="1"/>
              <p:nvPr/>
            </p:nvSpPr>
            <p:spPr>
              <a:xfrm>
                <a:off x="10473001" y="2329050"/>
                <a:ext cx="503664" cy="523220"/>
              </a:xfrm>
              <a:prstGeom prst="rect">
                <a:avLst/>
              </a:prstGeom>
              <a:noFill/>
            </p:spPr>
            <p:txBody>
              <a:bodyPr wrap="none" rtlCol="0">
                <a:spAutoFit/>
              </a:bodyPr>
              <a:lstStyle/>
              <a:p>
                <a:r>
                  <a:rPr lang="en-US" sz="1400" dirty="0" smtClean="0">
                    <a:solidFill>
                      <a:srgbClr val="2C2C2C"/>
                    </a:solidFill>
                    <a:latin typeface="Corbel" panose="020B0503020204020204"/>
                  </a:rPr>
                  <a:t>A</a:t>
                </a:r>
                <a:r>
                  <a:rPr lang="en-US" sz="1400" baseline="-25000" dirty="0" smtClean="0">
                    <a:solidFill>
                      <a:srgbClr val="2C2C2C"/>
                    </a:solidFill>
                    <a:latin typeface="Corbel" panose="020B0503020204020204"/>
                  </a:rPr>
                  <a:t>1g</a:t>
                </a:r>
              </a:p>
              <a:p>
                <a:r>
                  <a:rPr lang="en-US" sz="1400" dirty="0" smtClean="0">
                    <a:solidFill>
                      <a:srgbClr val="2C2C2C"/>
                    </a:solidFill>
                    <a:latin typeface="Corbel" panose="020B0503020204020204"/>
                  </a:rPr>
                  <a:t>WS</a:t>
                </a:r>
                <a:r>
                  <a:rPr lang="en-US" sz="1400" baseline="-25000" dirty="0" smtClean="0">
                    <a:solidFill>
                      <a:srgbClr val="2C2C2C"/>
                    </a:solidFill>
                    <a:latin typeface="Corbel" panose="020B0503020204020204"/>
                  </a:rPr>
                  <a:t>2</a:t>
                </a:r>
                <a:endParaRPr lang="en-US" sz="1400" baseline="-25000" dirty="0">
                  <a:solidFill>
                    <a:srgbClr val="2C2C2C"/>
                  </a:solidFill>
                  <a:latin typeface="Corbel" panose="020B0503020204020204"/>
                </a:endParaRPr>
              </a:p>
            </p:txBody>
          </p:sp>
        </p:grpSp>
        <p:pic>
          <p:nvPicPr>
            <p:cNvPr id="1505" name="Picture 1504"/>
            <p:cNvPicPr>
              <a:picLocks noChangeAspect="1"/>
            </p:cNvPicPr>
            <p:nvPr/>
          </p:nvPicPr>
          <p:blipFill>
            <a:blip r:embed="rId17"/>
            <a:stretch>
              <a:fillRect/>
            </a:stretch>
          </p:blipFill>
          <p:spPr>
            <a:xfrm>
              <a:off x="42010" y="5232633"/>
              <a:ext cx="3139712" cy="1298561"/>
            </a:xfrm>
            <a:prstGeom prst="rect">
              <a:avLst/>
            </a:prstGeom>
          </p:spPr>
        </p:pic>
        <p:pic>
          <p:nvPicPr>
            <p:cNvPr id="1506" name="Picture 1505"/>
            <p:cNvPicPr>
              <a:picLocks noChangeAspect="1"/>
            </p:cNvPicPr>
            <p:nvPr/>
          </p:nvPicPr>
          <p:blipFill>
            <a:blip r:embed="rId18"/>
            <a:stretch>
              <a:fillRect/>
            </a:stretch>
          </p:blipFill>
          <p:spPr>
            <a:xfrm>
              <a:off x="4383395" y="5189958"/>
              <a:ext cx="3145809" cy="1341236"/>
            </a:xfrm>
            <a:prstGeom prst="rect">
              <a:avLst/>
            </a:prstGeom>
          </p:spPr>
        </p:pic>
        <p:grpSp>
          <p:nvGrpSpPr>
            <p:cNvPr id="1507" name="Group 1506"/>
            <p:cNvGrpSpPr/>
            <p:nvPr/>
          </p:nvGrpSpPr>
          <p:grpSpPr>
            <a:xfrm>
              <a:off x="8414492" y="5215202"/>
              <a:ext cx="3145809" cy="1315992"/>
              <a:chOff x="8414492" y="5215202"/>
              <a:chExt cx="3145809" cy="1315992"/>
            </a:xfrm>
          </p:grpSpPr>
          <p:pic>
            <p:nvPicPr>
              <p:cNvPr id="1508" name="Picture 1507"/>
              <p:cNvPicPr>
                <a:picLocks noChangeAspect="1"/>
              </p:cNvPicPr>
              <p:nvPr/>
            </p:nvPicPr>
            <p:blipFill>
              <a:blip r:embed="rId19"/>
              <a:stretch>
                <a:fillRect/>
              </a:stretch>
            </p:blipFill>
            <p:spPr>
              <a:xfrm>
                <a:off x="8414492" y="5726452"/>
                <a:ext cx="3145809" cy="804742"/>
              </a:xfrm>
              <a:prstGeom prst="rect">
                <a:avLst/>
              </a:prstGeom>
            </p:spPr>
          </p:pic>
          <p:sp>
            <p:nvSpPr>
              <p:cNvPr id="1509" name="TextBox 1508"/>
              <p:cNvSpPr txBox="1"/>
              <p:nvPr/>
            </p:nvSpPr>
            <p:spPr>
              <a:xfrm>
                <a:off x="9469859" y="5215202"/>
                <a:ext cx="1157789" cy="383168"/>
              </a:xfrm>
              <a:prstGeom prst="rect">
                <a:avLst/>
              </a:prstGeom>
              <a:noFill/>
            </p:spPr>
            <p:txBody>
              <a:bodyPr wrap="none" rtlCol="0">
                <a:spAutoFit/>
              </a:bodyPr>
              <a:lstStyle/>
              <a:p>
                <a:r>
                  <a:rPr lang="en-US" sz="1600" dirty="0" smtClean="0">
                    <a:solidFill>
                      <a:srgbClr val="FFFFFF"/>
                    </a:solidFill>
                    <a:latin typeface="Corbel" panose="020B0503020204020204"/>
                  </a:rPr>
                  <a:t>Series C</a:t>
                </a:r>
                <a:endParaRPr lang="en-US" sz="1600" dirty="0">
                  <a:solidFill>
                    <a:srgbClr val="FFFFFF"/>
                  </a:solidFill>
                  <a:latin typeface="Corbel" panose="020B0503020204020204"/>
                </a:endParaRPr>
              </a:p>
            </p:txBody>
          </p:sp>
        </p:grpSp>
      </p:grpSp>
      <p:sp>
        <p:nvSpPr>
          <p:cNvPr id="1520" name="TextBox 1519"/>
          <p:cNvSpPr txBox="1"/>
          <p:nvPr/>
        </p:nvSpPr>
        <p:spPr>
          <a:xfrm>
            <a:off x="17552202" y="22616830"/>
            <a:ext cx="7434025" cy="830997"/>
          </a:xfrm>
          <a:prstGeom prst="rect">
            <a:avLst/>
          </a:prstGeom>
          <a:noFill/>
        </p:spPr>
        <p:txBody>
          <a:bodyPr wrap="square" rtlCol="0">
            <a:spAutoFit/>
          </a:bodyPr>
          <a:lstStyle/>
          <a:p>
            <a:r>
              <a:rPr lang="en-US" sz="1600" dirty="0" smtClean="0">
                <a:solidFill>
                  <a:schemeClr val="bg1"/>
                </a:solidFill>
                <a:latin typeface="Times New Roman" panose="02020603050405020304" pitchFamily="18" charset="0"/>
                <a:cs typeface="Times New Roman" panose="02020603050405020304" pitchFamily="18" charset="0"/>
              </a:rPr>
              <a:t>These graphs are of Raman data gathered. Using the comparison between Series A, B, and C, we can see the effects of alloying on both Series A and B (</a:t>
            </a:r>
            <a:r>
              <a:rPr lang="en-US" sz="1600" dirty="0" err="1" smtClean="0">
                <a:solidFill>
                  <a:schemeClr val="bg1"/>
                </a:solidFill>
                <a:latin typeface="Times New Roman" panose="02020603050405020304" pitchFamily="18" charset="0"/>
                <a:cs typeface="Times New Roman" panose="02020603050405020304" pitchFamily="18" charset="0"/>
              </a:rPr>
              <a:t>moreso</a:t>
            </a:r>
            <a:r>
              <a:rPr lang="en-US" sz="1600" dirty="0" smtClean="0">
                <a:solidFill>
                  <a:schemeClr val="bg1"/>
                </a:solidFill>
                <a:latin typeface="Times New Roman" panose="02020603050405020304" pitchFamily="18" charset="0"/>
                <a:cs typeface="Times New Roman" panose="02020603050405020304" pitchFamily="18" charset="0"/>
              </a:rPr>
              <a:t> in Series A), as with Series C we saw no alloying whatsoever. </a:t>
            </a:r>
            <a:endParaRPr lang="en-US" sz="1600" dirty="0">
              <a:solidFill>
                <a:schemeClr val="bg1"/>
              </a:solidFill>
              <a:latin typeface="Times New Roman" panose="02020603050405020304" pitchFamily="18" charset="0"/>
              <a:cs typeface="Times New Roman" panose="02020603050405020304" pitchFamily="18" charset="0"/>
            </a:endParaRPr>
          </a:p>
        </p:txBody>
      </p:sp>
      <p:pic>
        <p:nvPicPr>
          <p:cNvPr id="1524" name="Picture 1523"/>
          <p:cNvPicPr>
            <a:picLocks noChangeAspect="1"/>
          </p:cNvPicPr>
          <p:nvPr/>
        </p:nvPicPr>
        <p:blipFill>
          <a:blip r:embed="rId20"/>
          <a:stretch>
            <a:fillRect/>
          </a:stretch>
        </p:blipFill>
        <p:spPr>
          <a:xfrm>
            <a:off x="14878492" y="23537715"/>
            <a:ext cx="4297680" cy="2907534"/>
          </a:xfrm>
          <a:prstGeom prst="rect">
            <a:avLst/>
          </a:prstGeom>
        </p:spPr>
      </p:pic>
      <p:grpSp>
        <p:nvGrpSpPr>
          <p:cNvPr id="1527" name="Group 1526"/>
          <p:cNvGrpSpPr/>
          <p:nvPr/>
        </p:nvGrpSpPr>
        <p:grpSpPr>
          <a:xfrm>
            <a:off x="19405603" y="23537714"/>
            <a:ext cx="4132905" cy="2878533"/>
            <a:chOff x="164955" y="1727524"/>
            <a:chExt cx="5669280" cy="4156425"/>
          </a:xfrm>
        </p:grpSpPr>
        <p:pic>
          <p:nvPicPr>
            <p:cNvPr id="1528" name="Picture 1527"/>
            <p:cNvPicPr>
              <a:picLocks noChangeAspect="1"/>
            </p:cNvPicPr>
            <p:nvPr/>
          </p:nvPicPr>
          <p:blipFill>
            <a:blip r:embed="rId21"/>
            <a:stretch>
              <a:fillRect/>
            </a:stretch>
          </p:blipFill>
          <p:spPr>
            <a:xfrm>
              <a:off x="164955" y="1727524"/>
              <a:ext cx="5669280" cy="4156425"/>
            </a:xfrm>
            <a:prstGeom prst="rect">
              <a:avLst/>
            </a:prstGeom>
          </p:spPr>
        </p:pic>
        <p:cxnSp>
          <p:nvCxnSpPr>
            <p:cNvPr id="1529" name="Straight Connector 1528"/>
            <p:cNvCxnSpPr/>
            <p:nvPr/>
          </p:nvCxnSpPr>
          <p:spPr>
            <a:xfrm flipH="1">
              <a:off x="3960485" y="2667000"/>
              <a:ext cx="685800" cy="1676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30" name="Group 1529"/>
          <p:cNvGrpSpPr/>
          <p:nvPr/>
        </p:nvGrpSpPr>
        <p:grpSpPr>
          <a:xfrm>
            <a:off x="23745955" y="23537714"/>
            <a:ext cx="4289223" cy="2907535"/>
            <a:chOff x="15882" y="1618431"/>
            <a:chExt cx="5046145" cy="3944170"/>
          </a:xfrm>
        </p:grpSpPr>
        <p:pic>
          <p:nvPicPr>
            <p:cNvPr id="1531" name="Picture 1530"/>
            <p:cNvPicPr>
              <a:picLocks noChangeAspect="1"/>
            </p:cNvPicPr>
            <p:nvPr/>
          </p:nvPicPr>
          <p:blipFill>
            <a:blip r:embed="rId22"/>
            <a:stretch>
              <a:fillRect/>
            </a:stretch>
          </p:blipFill>
          <p:spPr>
            <a:xfrm>
              <a:off x="15882" y="1618431"/>
              <a:ext cx="5046145" cy="3944170"/>
            </a:xfrm>
            <a:prstGeom prst="rect">
              <a:avLst/>
            </a:prstGeom>
          </p:spPr>
        </p:pic>
        <p:cxnSp>
          <p:nvCxnSpPr>
            <p:cNvPr id="1532" name="Straight Connector 1531"/>
            <p:cNvCxnSpPr/>
            <p:nvPr/>
          </p:nvCxnSpPr>
          <p:spPr>
            <a:xfrm flipH="1">
              <a:off x="3657600" y="2209800"/>
              <a:ext cx="762000" cy="138071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3" name="Straight Connector 1532"/>
            <p:cNvCxnSpPr/>
            <p:nvPr/>
          </p:nvCxnSpPr>
          <p:spPr>
            <a:xfrm flipH="1">
              <a:off x="2338551" y="3886200"/>
              <a:ext cx="1090449" cy="52107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aphicFrame>
        <p:nvGraphicFramePr>
          <p:cNvPr id="1534" name="Table 1533"/>
          <p:cNvGraphicFramePr>
            <a:graphicFrameLocks noGrp="1"/>
          </p:cNvGraphicFramePr>
          <p:nvPr>
            <p:extLst>
              <p:ext uri="{D42A27DB-BD31-4B8C-83A1-F6EECF244321}">
                <p14:modId xmlns:p14="http://schemas.microsoft.com/office/powerpoint/2010/main" val="4014306198"/>
              </p:ext>
            </p:extLst>
          </p:nvPr>
        </p:nvGraphicFramePr>
        <p:xfrm>
          <a:off x="15129304" y="27601105"/>
          <a:ext cx="12778391" cy="4968240"/>
        </p:xfrm>
        <a:graphic>
          <a:graphicData uri="http://schemas.openxmlformats.org/drawingml/2006/table">
            <a:tbl>
              <a:tblPr firstRow="1" firstCol="1" bandRow="1">
                <a:tableStyleId>{35758FB7-9AC5-4552-8A53-C91805E547FA}</a:tableStyleId>
              </a:tblPr>
              <a:tblGrid>
                <a:gridCol w="3526500"/>
                <a:gridCol w="2175857"/>
                <a:gridCol w="1843064"/>
                <a:gridCol w="1632688"/>
                <a:gridCol w="1800141"/>
                <a:gridCol w="1800141"/>
              </a:tblGrid>
              <a:tr h="155195">
                <a:tc>
                  <a:txBody>
                    <a:bodyPr/>
                    <a:lstStyle/>
                    <a:p>
                      <a:r>
                        <a:rPr lang="en-US" sz="2000" dirty="0" smtClean="0">
                          <a:latin typeface="Times New Roman" panose="02020603050405020304" pitchFamily="18" charset="0"/>
                          <a:cs typeface="Times New Roman" panose="02020603050405020304" pitchFamily="18" charset="0"/>
                        </a:rPr>
                        <a:t>Sample</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Direct E</a:t>
                      </a:r>
                      <a:r>
                        <a:rPr lang="en-US" sz="2000" baseline="-25000" dirty="0" smtClean="0">
                          <a:latin typeface="Times New Roman" panose="02020603050405020304" pitchFamily="18" charset="0"/>
                          <a:cs typeface="Times New Roman" panose="02020603050405020304" pitchFamily="18" charset="0"/>
                        </a:rPr>
                        <a:t>g</a:t>
                      </a:r>
                      <a:r>
                        <a:rPr lang="en-US" sz="2000" dirty="0" smtClean="0">
                          <a:latin typeface="Times New Roman" panose="02020603050405020304" pitchFamily="18" charset="0"/>
                          <a:cs typeface="Times New Roman" panose="02020603050405020304" pitchFamily="18" charset="0"/>
                        </a:rPr>
                        <a:t> Experiment</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Indirect E</a:t>
                      </a:r>
                      <a:r>
                        <a:rPr lang="en-US" sz="2000" baseline="-25000" dirty="0" smtClean="0">
                          <a:latin typeface="Times New Roman" panose="02020603050405020304" pitchFamily="18" charset="0"/>
                          <a:cs typeface="Times New Roman" panose="02020603050405020304" pitchFamily="18" charset="0"/>
                        </a:rPr>
                        <a:t>g</a:t>
                      </a:r>
                      <a:r>
                        <a:rPr lang="en-US" sz="2000" dirty="0" smtClean="0">
                          <a:latin typeface="Times New Roman" panose="02020603050405020304" pitchFamily="18" charset="0"/>
                          <a:cs typeface="Times New Roman" panose="02020603050405020304" pitchFamily="18" charset="0"/>
                        </a:rPr>
                        <a:t> Experiment</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Eg Ref.  8</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Eg. Ref.</a:t>
                      </a:r>
                      <a:r>
                        <a:rPr lang="en-US" sz="2000" baseline="0" dirty="0" smtClean="0">
                          <a:latin typeface="Times New Roman" panose="02020603050405020304" pitchFamily="18" charset="0"/>
                          <a:cs typeface="Times New Roman" panose="02020603050405020304" pitchFamily="18" charset="0"/>
                        </a:rPr>
                        <a:t> 8 A Stacking</a:t>
                      </a:r>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Eg. Ref.</a:t>
                      </a:r>
                      <a:r>
                        <a:rPr lang="en-US" sz="2000" baseline="0" dirty="0" smtClean="0">
                          <a:latin typeface="Times New Roman" panose="02020603050405020304" pitchFamily="18" charset="0"/>
                          <a:cs typeface="Times New Roman" panose="02020603050405020304" pitchFamily="18" charset="0"/>
                        </a:rPr>
                        <a:t> 8 B Stacking</a:t>
                      </a:r>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WS2 monolayer</a:t>
                      </a:r>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2.199 </a:t>
                      </a:r>
                      <a:r>
                        <a:rPr lang="en-US" sz="2000" dirty="0" smtClean="0">
                          <a:latin typeface="Times New Roman" panose="02020603050405020304" pitchFamily="18" charset="0"/>
                          <a:cs typeface="Times New Roman" panose="02020603050405020304" pitchFamily="18" charset="0"/>
                        </a:rPr>
                        <a:t>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1.940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MoS2 monolayer</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1.829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1.823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WSe2 monolayer</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1.722</a:t>
                      </a:r>
                      <a:r>
                        <a:rPr lang="en-US" sz="2000" baseline="0" dirty="0" smtClean="0">
                          <a:latin typeface="Times New Roman" panose="02020603050405020304" pitchFamily="18" charset="0"/>
                          <a:cs typeface="Times New Roman" panose="02020603050405020304" pitchFamily="18" charset="0"/>
                        </a:rPr>
                        <a:t>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1.676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a:latin typeface="Times New Roman" panose="02020603050405020304" pitchFamily="18" charset="0"/>
                        <a:cs typeface="Times New Roman" panose="02020603050405020304" pitchFamily="18" charset="0"/>
                      </a:endParaRPr>
                    </a:p>
                  </a:txBody>
                  <a:tcPr/>
                </a:tc>
                <a:tc>
                  <a:txBody>
                    <a:bodyPr/>
                    <a:lstStyle/>
                    <a:p>
                      <a:endParaRPr lang="en-US" sz="200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MoSe2 monolayer</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1.655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1.606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a:latin typeface="Times New Roman" panose="02020603050405020304" pitchFamily="18" charset="0"/>
                        <a:cs typeface="Times New Roman" panose="02020603050405020304" pitchFamily="18" charset="0"/>
                      </a:endParaRPr>
                    </a:p>
                  </a:txBody>
                  <a:tcPr/>
                </a:tc>
                <a:tc>
                  <a:txBody>
                    <a:bodyPr/>
                    <a:lstStyle/>
                    <a:p>
                      <a:endParaRPr lang="en-US" sz="200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WS2/MoS2 Series A</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1.990 eV</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1.573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1.695 eV</a:t>
                      </a:r>
                    </a:p>
                  </a:txBody>
                  <a:tcPr/>
                </a:tc>
                <a:tc>
                  <a:txBody>
                    <a:bodyPr/>
                    <a:lstStyle/>
                    <a:p>
                      <a:r>
                        <a:rPr lang="en-US" sz="2000" dirty="0" smtClean="0">
                          <a:latin typeface="Times New Roman" panose="02020603050405020304" pitchFamily="18" charset="0"/>
                          <a:cs typeface="Times New Roman" panose="02020603050405020304" pitchFamily="18" charset="0"/>
                        </a:rPr>
                        <a:t>1.708 eV</a:t>
                      </a:r>
                      <a:endParaRPr lang="en-US" sz="2000" dirty="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WS2/MoS2 Series</a:t>
                      </a:r>
                      <a:r>
                        <a:rPr lang="en-US" sz="2000" baseline="0" dirty="0" smtClean="0">
                          <a:latin typeface="Times New Roman" panose="02020603050405020304" pitchFamily="18" charset="0"/>
                          <a:cs typeface="Times New Roman" panose="02020603050405020304" pitchFamily="18" charset="0"/>
                        </a:rPr>
                        <a:t> B</a:t>
                      </a:r>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2.144 eV</a:t>
                      </a:r>
                    </a:p>
                  </a:txBody>
                  <a:tcPr/>
                </a:tc>
                <a:tc>
                  <a:txBody>
                    <a:bodyPr/>
                    <a:lstStyle/>
                    <a:p>
                      <a:r>
                        <a:rPr lang="en-US" sz="2000" dirty="0" smtClean="0">
                          <a:latin typeface="Times New Roman" panose="02020603050405020304" pitchFamily="18" charset="0"/>
                          <a:cs typeface="Times New Roman" panose="02020603050405020304" pitchFamily="18" charset="0"/>
                        </a:rPr>
                        <a:t>1.672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1.695</a:t>
                      </a:r>
                      <a:r>
                        <a:rPr lang="en-US" sz="2000" baseline="0" dirty="0" smtClean="0">
                          <a:latin typeface="Times New Roman" panose="02020603050405020304" pitchFamily="18" charset="0"/>
                          <a:cs typeface="Times New Roman" panose="02020603050405020304" pitchFamily="18" charset="0"/>
                        </a:rPr>
                        <a:t> eV</a:t>
                      </a:r>
                      <a:endParaRPr lang="en-US" sz="2000" dirty="0" smtClean="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1.708 eV</a:t>
                      </a:r>
                      <a:endParaRPr lang="en-US" sz="2000" dirty="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WS2/MoS2 Series C</a:t>
                      </a:r>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1.489</a:t>
                      </a:r>
                      <a:r>
                        <a:rPr lang="en-US" sz="2000" baseline="0" dirty="0" smtClean="0">
                          <a:latin typeface="Times New Roman" panose="02020603050405020304" pitchFamily="18" charset="0"/>
                          <a:cs typeface="Times New Roman" panose="02020603050405020304" pitchFamily="18" charset="0"/>
                        </a:rPr>
                        <a:t> eV</a:t>
                      </a:r>
                      <a:endParaRPr lang="en-US" sz="2000" dirty="0" smtClean="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.795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2000" dirty="0" smtClean="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WSe2/MoSe2 </a:t>
                      </a:r>
                      <a:r>
                        <a:rPr lang="en-US" sz="2000" dirty="0" err="1" smtClean="0">
                          <a:latin typeface="Times New Roman" panose="02020603050405020304" pitchFamily="18" charset="0"/>
                          <a:cs typeface="Times New Roman" panose="02020603050405020304" pitchFamily="18" charset="0"/>
                        </a:rPr>
                        <a:t>SeriesA</a:t>
                      </a:r>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1.806eV</a:t>
                      </a:r>
                    </a:p>
                  </a:txBody>
                  <a:tcPr/>
                </a:tc>
                <a:tc>
                  <a:txBody>
                    <a:bodyPr/>
                    <a:lstStyle/>
                    <a:p>
                      <a:r>
                        <a:rPr lang="en-US" sz="2000" dirty="0" smtClean="0">
                          <a:latin typeface="Times New Roman" panose="02020603050405020304" pitchFamily="18" charset="0"/>
                          <a:cs typeface="Times New Roman" panose="02020603050405020304" pitchFamily="18" charset="0"/>
                        </a:rPr>
                        <a:t>1.124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Times New Roman" panose="02020603050405020304" pitchFamily="18" charset="0"/>
                          <a:cs typeface="Times New Roman" panose="02020603050405020304" pitchFamily="18" charset="0"/>
                        </a:rPr>
                        <a:t>1.443 eV</a:t>
                      </a:r>
                    </a:p>
                  </a:txBody>
                  <a:tcPr/>
                </a:tc>
                <a:tc>
                  <a:txBody>
                    <a:bodyPr/>
                    <a:lstStyle/>
                    <a:p>
                      <a:r>
                        <a:rPr lang="en-US" sz="2000" dirty="0" smtClean="0">
                          <a:latin typeface="Times New Roman" panose="02020603050405020304" pitchFamily="18" charset="0"/>
                          <a:cs typeface="Times New Roman" panose="02020603050405020304" pitchFamily="18" charset="0"/>
                        </a:rPr>
                        <a:t>1.471 eV</a:t>
                      </a:r>
                      <a:endParaRPr lang="en-US" sz="2000" dirty="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WSe2/MoSe2 Series B</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Ongoing</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Ongoing</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smtClean="0">
                          <a:latin typeface="Times New Roman" panose="02020603050405020304" pitchFamily="18" charset="0"/>
                          <a:cs typeface="Times New Roman" panose="02020603050405020304" pitchFamily="18" charset="0"/>
                        </a:rPr>
                        <a:t>1.443 eV</a:t>
                      </a:r>
                      <a:endParaRPr lang="en-US" sz="2000" dirty="0" smtClean="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1.471 eV</a:t>
                      </a:r>
                      <a:endParaRPr lang="en-US" sz="2000" dirty="0">
                        <a:latin typeface="Times New Roman" panose="02020603050405020304" pitchFamily="18" charset="0"/>
                        <a:cs typeface="Times New Roman" panose="02020603050405020304" pitchFamily="18" charset="0"/>
                      </a:endParaRPr>
                    </a:p>
                  </a:txBody>
                  <a:tcPr/>
                </a:tc>
              </a:tr>
              <a:tr h="0">
                <a:tc>
                  <a:txBody>
                    <a:bodyPr/>
                    <a:lstStyle/>
                    <a:p>
                      <a:r>
                        <a:rPr lang="en-US" sz="2000" dirty="0" smtClean="0">
                          <a:latin typeface="Times New Roman" panose="02020603050405020304" pitchFamily="18" charset="0"/>
                          <a:cs typeface="Times New Roman" panose="02020603050405020304" pitchFamily="18" charset="0"/>
                        </a:rPr>
                        <a:t>WSe2/MoSe2 </a:t>
                      </a:r>
                      <a:r>
                        <a:rPr lang="en-US" sz="2000" dirty="0" err="1" smtClean="0">
                          <a:latin typeface="Times New Roman" panose="02020603050405020304" pitchFamily="18" charset="0"/>
                          <a:cs typeface="Times New Roman" panose="02020603050405020304" pitchFamily="18" charset="0"/>
                        </a:rPr>
                        <a:t>SeriesC</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1.86 eV</a:t>
                      </a:r>
                      <a:endParaRPr lang="en-US" sz="2000" dirty="0">
                        <a:latin typeface="Times New Roman" panose="02020603050405020304" pitchFamily="18" charset="0"/>
                        <a:cs typeface="Times New Roman" panose="02020603050405020304" pitchFamily="18" charset="0"/>
                      </a:endParaRPr>
                    </a:p>
                  </a:txBody>
                  <a:tcPr/>
                </a:tc>
                <a:tc>
                  <a:txBody>
                    <a:bodyPr/>
                    <a:lstStyle/>
                    <a:p>
                      <a:r>
                        <a:rPr lang="en-US" sz="2000" dirty="0" smtClean="0">
                          <a:latin typeface="Times New Roman" panose="02020603050405020304" pitchFamily="18" charset="0"/>
                          <a:cs typeface="Times New Roman" panose="02020603050405020304" pitchFamily="18" charset="0"/>
                        </a:rPr>
                        <a:t>.759 eV</a:t>
                      </a:r>
                      <a:endParaRPr lang="en-US" sz="2000" dirty="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2000" dirty="0" smtClean="0">
                        <a:latin typeface="Times New Roman" panose="02020603050405020304" pitchFamily="18" charset="0"/>
                        <a:cs typeface="Times New Roman" panose="02020603050405020304" pitchFamily="18" charset="0"/>
                      </a:endParaRPr>
                    </a:p>
                  </a:txBody>
                  <a:tcPr/>
                </a:tc>
                <a:tc>
                  <a:txBody>
                    <a:bodyPr/>
                    <a:lstStyle/>
                    <a:p>
                      <a:endParaRPr lang="en-US" sz="2000" dirty="0">
                        <a:latin typeface="Times New Roman" panose="02020603050405020304" pitchFamily="18" charset="0"/>
                        <a:cs typeface="Times New Roman" panose="02020603050405020304" pitchFamily="18" charset="0"/>
                      </a:endParaRPr>
                    </a:p>
                  </a:txBody>
                  <a:tcPr/>
                </a:tc>
              </a:tr>
            </a:tbl>
          </a:graphicData>
        </a:graphic>
      </p:graphicFrame>
      <p:sp>
        <p:nvSpPr>
          <p:cNvPr id="1535" name="TextBox 1534"/>
          <p:cNvSpPr txBox="1"/>
          <p:nvPr/>
        </p:nvSpPr>
        <p:spPr>
          <a:xfrm>
            <a:off x="16976396" y="26460271"/>
            <a:ext cx="9244888" cy="1077218"/>
          </a:xfrm>
          <a:prstGeom prst="rect">
            <a:avLst/>
          </a:prstGeom>
          <a:noFill/>
        </p:spPr>
        <p:txBody>
          <a:bodyPr wrap="square" rtlCol="0">
            <a:spAutoFit/>
          </a:bodyPr>
          <a:lstStyle/>
          <a:p>
            <a:r>
              <a:rPr lang="en-US" sz="1600" dirty="0" smtClean="0">
                <a:solidFill>
                  <a:schemeClr val="bg1"/>
                </a:solidFill>
                <a:latin typeface="Times New Roman" panose="02020603050405020304" pitchFamily="18" charset="0"/>
                <a:cs typeface="Times New Roman" panose="02020603050405020304" pitchFamily="18" charset="0"/>
              </a:rPr>
              <a:t>Left: This is a scan of just the glass. Due to a problem with our equipment, we got a lot of noise around 1.5 eV</a:t>
            </a:r>
          </a:p>
          <a:p>
            <a:r>
              <a:rPr lang="en-US" sz="1600" dirty="0" smtClean="0">
                <a:solidFill>
                  <a:schemeClr val="bg1"/>
                </a:solidFill>
                <a:latin typeface="Times New Roman" panose="02020603050405020304" pitchFamily="18" charset="0"/>
                <a:cs typeface="Times New Roman" panose="02020603050405020304" pitchFamily="18" charset="0"/>
              </a:rPr>
              <a:t>Middle: Scan of WS2 by itself, absorbance vs. energy</a:t>
            </a:r>
          </a:p>
          <a:p>
            <a:r>
              <a:rPr lang="en-US" sz="1600" dirty="0" smtClean="0">
                <a:solidFill>
                  <a:schemeClr val="bg1"/>
                </a:solidFill>
                <a:latin typeface="Times New Roman" panose="02020603050405020304" pitchFamily="18" charset="0"/>
                <a:cs typeface="Times New Roman" panose="02020603050405020304" pitchFamily="18" charset="0"/>
              </a:rPr>
              <a:t>Right: WSe2 over MoSe2 Series B absorbance vs. energy</a:t>
            </a:r>
          </a:p>
          <a:p>
            <a:r>
              <a:rPr lang="en-US" sz="1600" dirty="0" smtClean="0">
                <a:solidFill>
                  <a:schemeClr val="bg1"/>
                </a:solidFill>
                <a:latin typeface="Times New Roman" panose="02020603050405020304" pitchFamily="18" charset="0"/>
                <a:cs typeface="Times New Roman" panose="02020603050405020304" pitchFamily="18" charset="0"/>
              </a:rPr>
              <a:t>Below: Table of calculated band gaps. Found by finding the x intercept of the linear portion of the graph. </a:t>
            </a:r>
            <a:endParaRPr lang="en-US" sz="1600" dirty="0">
              <a:solidFill>
                <a:schemeClr val="bg1"/>
              </a:solidFill>
              <a:latin typeface="Times New Roman" panose="02020603050405020304" pitchFamily="18" charset="0"/>
              <a:cs typeface="Times New Roman" panose="02020603050405020304" pitchFamily="18" charset="0"/>
            </a:endParaRPr>
          </a:p>
        </p:txBody>
      </p:sp>
      <p:sp>
        <p:nvSpPr>
          <p:cNvPr id="465" name="TextBox 464"/>
          <p:cNvSpPr txBox="1"/>
          <p:nvPr/>
        </p:nvSpPr>
        <p:spPr>
          <a:xfrm>
            <a:off x="31261049" y="7991173"/>
            <a:ext cx="11684219" cy="11295400"/>
          </a:xfrm>
          <a:prstGeom prst="rect">
            <a:avLst/>
          </a:prstGeom>
          <a:noFill/>
        </p:spPr>
        <p:txBody>
          <a:bodyPr wrap="square" rtlCol="0">
            <a:spAutoFit/>
          </a:bodyPr>
          <a:lstStyle/>
          <a:p>
            <a:r>
              <a:rPr lang="en-US" sz="2400" dirty="0" smtClean="0">
                <a:solidFill>
                  <a:schemeClr val="bg1"/>
                </a:solidFill>
                <a:latin typeface="Times New Roman" panose="02020603050405020304" pitchFamily="18" charset="0"/>
                <a:cs typeface="Times New Roman" panose="02020603050405020304" pitchFamily="18" charset="0"/>
              </a:rPr>
              <a:t>	</a:t>
            </a:r>
            <a:r>
              <a:rPr lang="en-US" sz="2800" dirty="0" smtClean="0">
                <a:solidFill>
                  <a:schemeClr val="bg1"/>
                </a:solidFill>
                <a:latin typeface="Times New Roman" panose="02020603050405020304" pitchFamily="18" charset="0"/>
                <a:cs typeface="Times New Roman" panose="02020603050405020304" pitchFamily="18" charset="0"/>
              </a:rPr>
              <a:t>As mentioned before, I didn’t have much work in the data for AFM or TEM, so I don’t have any data to present on it. I also worked more with Series C than the other Series’, so my data and results focus more on these things. </a:t>
            </a:r>
            <a:endParaRPr lang="en-US" sz="2800" dirty="0">
              <a:solidFill>
                <a:schemeClr val="bg1"/>
              </a:solidFill>
              <a:latin typeface="Times New Roman" panose="02020603050405020304" pitchFamily="18" charset="0"/>
              <a:cs typeface="Times New Roman" panose="02020603050405020304" pitchFamily="18" charset="0"/>
            </a:endParaRPr>
          </a:p>
          <a:p>
            <a:r>
              <a:rPr lang="en-US" sz="2800" dirty="0" smtClean="0">
                <a:solidFill>
                  <a:schemeClr val="bg1"/>
                </a:solidFill>
                <a:latin typeface="Times New Roman" panose="02020603050405020304" pitchFamily="18" charset="0"/>
                <a:cs typeface="Times New Roman" panose="02020603050405020304" pitchFamily="18" charset="0"/>
              </a:rPr>
              <a:t>	When looking at the data from the Raman, we can compare Series C to Series A and B Raman data. When looking at the scan on the left, it’s easy to see that the WS2 and the MoS2 peaks line up perfectly with the Series C scan. The peaks are also distinct, which shows us that alloying is not a problem at all (in previous data Series A and B peaks would meld together to make one peak due to alloying). This is easier to see in the graph on the right, where the scans of Series A, B, and C are compared. Series C has the distinct peaks, whereas Series A and B peaks will form together to make a wider peak. </a:t>
            </a:r>
          </a:p>
          <a:p>
            <a:r>
              <a:rPr lang="en-US" sz="2800" dirty="0">
                <a:solidFill>
                  <a:schemeClr val="bg1"/>
                </a:solidFill>
                <a:latin typeface="Times New Roman" panose="02020603050405020304" pitchFamily="18" charset="0"/>
                <a:cs typeface="Times New Roman" panose="02020603050405020304" pitchFamily="18" charset="0"/>
              </a:rPr>
              <a:t>	</a:t>
            </a:r>
            <a:r>
              <a:rPr lang="en-US" sz="2800" dirty="0" smtClean="0">
                <a:solidFill>
                  <a:schemeClr val="bg1"/>
                </a:solidFill>
                <a:latin typeface="Times New Roman" panose="02020603050405020304" pitchFamily="18" charset="0"/>
                <a:cs typeface="Times New Roman" panose="02020603050405020304" pitchFamily="18" charset="0"/>
              </a:rPr>
              <a:t>In the absorption scans, we see a consistent set of noise around 1.5 eV. This was due to a problem in our equipment that we used to collect the data. Unfortunately, we never were able to correct the problem before I left the lab. However, Using the Beer-Lambert Law and calculations using differential equations and formulas given to us by the Spectrometers software, we were able to begin calculating the direct band gap of all the materials made. In the graphs, it can be seen how we calculated the band gap. The thicknesses of our materials were also needed. We calculated this by using the atomic thickness of the atoms used to make the single layer, and the theoretical space between a single layer of a TMD. We would find the x intercept of the linear portion of the graph of the absorption vs. the energy. After calculating the band gaps from our experimental data, we compared our numbers to that of the theoretical values found by others. The values were approximately close, and showed good promise for the theoretical values, and our experimental values</a:t>
            </a:r>
            <a:r>
              <a:rPr lang="en-US" sz="2400" dirty="0" smtClean="0">
                <a:solidFill>
                  <a:schemeClr val="bg1"/>
                </a:solidFill>
                <a:latin typeface="Times New Roman" panose="02020603050405020304" pitchFamily="18" charset="0"/>
                <a:cs typeface="Times New Roman" panose="02020603050405020304" pitchFamily="18" charset="0"/>
              </a:rPr>
              <a:t>. </a:t>
            </a:r>
            <a:endParaRPr lang="en-US" sz="24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4870</TotalTime>
  <Words>1498</Words>
  <Application>Microsoft Office PowerPoint</Application>
  <PresentationFormat>Custom</PresentationFormat>
  <Paragraphs>221</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Boston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Samantha Sangster</dc:creator>
  <cp:lastModifiedBy>Jacob Townson</cp:lastModifiedBy>
  <cp:revision>43</cp:revision>
  <cp:lastPrinted>2013-03-02T22:51:57Z</cp:lastPrinted>
  <dcterms:created xsi:type="dcterms:W3CDTF">2013-03-22T00:50:18Z</dcterms:created>
  <dcterms:modified xsi:type="dcterms:W3CDTF">2014-11-03T06:38:07Z</dcterms:modified>
</cp:coreProperties>
</file>

<file path=docProps/thumbnail.jpeg>
</file>